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8" r:id="rId5"/>
    <p:sldId id="273" r:id="rId6"/>
    <p:sldId id="275" r:id="rId7"/>
    <p:sldId id="259" r:id="rId8"/>
    <p:sldId id="290" r:id="rId9"/>
    <p:sldId id="291" r:id="rId10"/>
    <p:sldId id="282" r:id="rId11"/>
    <p:sldId id="287" r:id="rId12"/>
    <p:sldId id="281" r:id="rId13"/>
    <p:sldId id="283" r:id="rId14"/>
    <p:sldId id="284" r:id="rId15"/>
    <p:sldId id="276" r:id="rId16"/>
    <p:sldId id="289"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94" autoAdjust="0"/>
  </p:normalViewPr>
  <p:slideViewPr>
    <p:cSldViewPr snapToGrid="0">
      <p:cViewPr varScale="1">
        <p:scale>
          <a:sx n="64" d="100"/>
          <a:sy n="64" d="100"/>
        </p:scale>
        <p:origin x="97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D814C-6B8C-4937-B6BB-F333CDAAB06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2473F279-ACCA-4C91-ABE8-35C2BBEB5FAC}">
      <dgm:prSet/>
      <dgm:spPr/>
      <dgm:t>
        <a:bodyPr/>
        <a:lstStyle/>
        <a:p>
          <a:r>
            <a:rPr lang="en-US"/>
            <a:t>Month    Supplier ID    Supplier Name    Avg Delivery Gap (days)</a:t>
          </a:r>
        </a:p>
      </dgm:t>
    </dgm:pt>
    <dgm:pt modelId="{CB078D91-7519-4B4D-ABDB-ED69EBCED25A}" type="parTrans" cxnId="{B28F0E96-1CAB-4D1B-A9F0-0D85C197EE12}">
      <dgm:prSet/>
      <dgm:spPr/>
      <dgm:t>
        <a:bodyPr/>
        <a:lstStyle/>
        <a:p>
          <a:endParaRPr lang="en-US"/>
        </a:p>
      </dgm:t>
    </dgm:pt>
    <dgm:pt modelId="{04E45FF6-1C89-440E-BA0A-5C4F1785463E}" type="sibTrans" cxnId="{B28F0E96-1CAB-4D1B-A9F0-0D85C197EE12}">
      <dgm:prSet/>
      <dgm:spPr/>
      <dgm:t>
        <a:bodyPr/>
        <a:lstStyle/>
        <a:p>
          <a:endParaRPr lang="en-US"/>
        </a:p>
      </dgm:t>
    </dgm:pt>
    <dgm:pt modelId="{2694FF07-F6C9-49B6-A700-782E913D667B}">
      <dgm:prSet/>
      <dgm:spPr/>
      <dgm:t>
        <a:bodyPr/>
        <a:lstStyle/>
        <a:p>
          <a:r>
            <a:rPr lang="en-US"/>
            <a:t>2024-09    1033    Oregon Supplies    5.00</a:t>
          </a:r>
        </a:p>
      </dgm:t>
    </dgm:pt>
    <dgm:pt modelId="{28720CF2-07A7-4B87-8CC4-C717E7EFC6FC}" type="parTrans" cxnId="{EC3D8E83-43BA-4C2C-8444-7E6C3D104FCD}">
      <dgm:prSet/>
      <dgm:spPr/>
      <dgm:t>
        <a:bodyPr/>
        <a:lstStyle/>
        <a:p>
          <a:endParaRPr lang="en-US"/>
        </a:p>
      </dgm:t>
    </dgm:pt>
    <dgm:pt modelId="{831960D0-75D8-444B-BA45-5C79CF70E478}" type="sibTrans" cxnId="{EC3D8E83-43BA-4C2C-8444-7E6C3D104FCD}">
      <dgm:prSet/>
      <dgm:spPr/>
      <dgm:t>
        <a:bodyPr/>
        <a:lstStyle/>
        <a:p>
          <a:endParaRPr lang="en-US"/>
        </a:p>
      </dgm:t>
    </dgm:pt>
    <dgm:pt modelId="{BDDD1A40-0728-4799-9C7B-177A3F15C5ED}">
      <dgm:prSet/>
      <dgm:spPr/>
      <dgm:t>
        <a:bodyPr/>
        <a:lstStyle/>
        <a:p>
          <a:r>
            <a:rPr lang="en-US"/>
            <a:t>2024-09    1044    California Supplies    20.00</a:t>
          </a:r>
        </a:p>
      </dgm:t>
    </dgm:pt>
    <dgm:pt modelId="{04103FB3-85A1-4904-83D5-D7B765F973AB}" type="parTrans" cxnId="{7D079842-E6BE-4B94-B8BD-6122D8A36B37}">
      <dgm:prSet/>
      <dgm:spPr/>
      <dgm:t>
        <a:bodyPr/>
        <a:lstStyle/>
        <a:p>
          <a:endParaRPr lang="en-US"/>
        </a:p>
      </dgm:t>
    </dgm:pt>
    <dgm:pt modelId="{06C80F3C-12FF-41C2-B99D-47BDC3D4F642}" type="sibTrans" cxnId="{7D079842-E6BE-4B94-B8BD-6122D8A36B37}">
      <dgm:prSet/>
      <dgm:spPr/>
      <dgm:t>
        <a:bodyPr/>
        <a:lstStyle/>
        <a:p>
          <a:endParaRPr lang="en-US"/>
        </a:p>
      </dgm:t>
    </dgm:pt>
    <dgm:pt modelId="{87F7E132-752D-4D13-BDD4-A99C14AB8637}">
      <dgm:prSet/>
      <dgm:spPr/>
      <dgm:t>
        <a:bodyPr/>
        <a:lstStyle/>
        <a:p>
          <a:r>
            <a:rPr lang="en-US"/>
            <a:t>2024-09    1055    Nebraska Supplies    5.00</a:t>
          </a:r>
        </a:p>
      </dgm:t>
    </dgm:pt>
    <dgm:pt modelId="{F4633FD7-11DD-475F-BA1C-507AA8809146}" type="parTrans" cxnId="{B6F578D4-B130-4D98-9673-689D9FD9FC17}">
      <dgm:prSet/>
      <dgm:spPr/>
      <dgm:t>
        <a:bodyPr/>
        <a:lstStyle/>
        <a:p>
          <a:endParaRPr lang="en-US"/>
        </a:p>
      </dgm:t>
    </dgm:pt>
    <dgm:pt modelId="{E79CDE1F-2169-4391-83D5-B82FB7AB6352}" type="sibTrans" cxnId="{B6F578D4-B130-4D98-9673-689D9FD9FC17}">
      <dgm:prSet/>
      <dgm:spPr/>
      <dgm:t>
        <a:bodyPr/>
        <a:lstStyle/>
        <a:p>
          <a:endParaRPr lang="en-US"/>
        </a:p>
      </dgm:t>
    </dgm:pt>
    <dgm:pt modelId="{1C3B2371-E8FD-4762-B1AE-E52E91DB32E3}">
      <dgm:prSet/>
      <dgm:spPr/>
      <dgm:t>
        <a:bodyPr/>
        <a:lstStyle/>
        <a:p>
          <a:r>
            <a:rPr lang="en-US"/>
            <a:t>2024-10    1033    Oregon Supplies    0.00</a:t>
          </a:r>
        </a:p>
      </dgm:t>
    </dgm:pt>
    <dgm:pt modelId="{4BC485EB-A779-4AB6-8078-6F00BED58CA9}" type="parTrans" cxnId="{8C3E81C2-8B0F-45AC-91B3-35891618CF48}">
      <dgm:prSet/>
      <dgm:spPr/>
      <dgm:t>
        <a:bodyPr/>
        <a:lstStyle/>
        <a:p>
          <a:endParaRPr lang="en-US"/>
        </a:p>
      </dgm:t>
    </dgm:pt>
    <dgm:pt modelId="{9B5277EA-A9F9-4F8B-A368-38EA6BC681D4}" type="sibTrans" cxnId="{8C3E81C2-8B0F-45AC-91B3-35891618CF48}">
      <dgm:prSet/>
      <dgm:spPr/>
      <dgm:t>
        <a:bodyPr/>
        <a:lstStyle/>
        <a:p>
          <a:endParaRPr lang="en-US"/>
        </a:p>
      </dgm:t>
    </dgm:pt>
    <dgm:pt modelId="{D1219E12-1ED3-4D2F-AFB2-FD66D5023B0C}">
      <dgm:prSet/>
      <dgm:spPr/>
      <dgm:t>
        <a:bodyPr/>
        <a:lstStyle/>
        <a:p>
          <a:r>
            <a:rPr lang="en-US"/>
            <a:t>2024-10    1044    California Supplies    20.00</a:t>
          </a:r>
        </a:p>
      </dgm:t>
    </dgm:pt>
    <dgm:pt modelId="{9A306DFC-920E-4C8D-B7FB-A8D98834FFCE}" type="parTrans" cxnId="{75F644FA-CA22-4F91-B56B-F3A0668E09F8}">
      <dgm:prSet/>
      <dgm:spPr/>
      <dgm:t>
        <a:bodyPr/>
        <a:lstStyle/>
        <a:p>
          <a:endParaRPr lang="en-US"/>
        </a:p>
      </dgm:t>
    </dgm:pt>
    <dgm:pt modelId="{B420F91E-155E-44EE-B462-5CF9B87B771D}" type="sibTrans" cxnId="{75F644FA-CA22-4F91-B56B-F3A0668E09F8}">
      <dgm:prSet/>
      <dgm:spPr/>
      <dgm:t>
        <a:bodyPr/>
        <a:lstStyle/>
        <a:p>
          <a:endParaRPr lang="en-US"/>
        </a:p>
      </dgm:t>
    </dgm:pt>
    <dgm:pt modelId="{5E085454-3260-4279-A0B5-848472076D10}">
      <dgm:prSet/>
      <dgm:spPr/>
      <dgm:t>
        <a:bodyPr/>
        <a:lstStyle/>
        <a:p>
          <a:r>
            <a:rPr lang="en-US"/>
            <a:t>2024-10    1055    Nebraska Supplies    5.00</a:t>
          </a:r>
        </a:p>
      </dgm:t>
    </dgm:pt>
    <dgm:pt modelId="{3B2C5EDB-878B-4339-8A87-DDBC620C429B}" type="parTrans" cxnId="{7272D29B-3C72-48F7-B747-E8B292EA3511}">
      <dgm:prSet/>
      <dgm:spPr/>
      <dgm:t>
        <a:bodyPr/>
        <a:lstStyle/>
        <a:p>
          <a:endParaRPr lang="en-US"/>
        </a:p>
      </dgm:t>
    </dgm:pt>
    <dgm:pt modelId="{5B09D94D-96F4-48F2-9261-106A5B510181}" type="sibTrans" cxnId="{7272D29B-3C72-48F7-B747-E8B292EA3511}">
      <dgm:prSet/>
      <dgm:spPr/>
      <dgm:t>
        <a:bodyPr/>
        <a:lstStyle/>
        <a:p>
          <a:endParaRPr lang="en-US"/>
        </a:p>
      </dgm:t>
    </dgm:pt>
    <dgm:pt modelId="{136BD1C8-CAEF-4924-879E-AB171A31E45A}" type="pres">
      <dgm:prSet presAssocID="{257D814C-6B8C-4937-B6BB-F333CDAAB061}" presName="vert0" presStyleCnt="0">
        <dgm:presLayoutVars>
          <dgm:dir/>
          <dgm:animOne val="branch"/>
          <dgm:animLvl val="lvl"/>
        </dgm:presLayoutVars>
      </dgm:prSet>
      <dgm:spPr/>
    </dgm:pt>
    <dgm:pt modelId="{F010C202-C9EE-4F48-85EE-84BA926E08F9}" type="pres">
      <dgm:prSet presAssocID="{2473F279-ACCA-4C91-ABE8-35C2BBEB5FAC}" presName="thickLine" presStyleLbl="alignNode1" presStyleIdx="0" presStyleCnt="7"/>
      <dgm:spPr/>
    </dgm:pt>
    <dgm:pt modelId="{CBE35C0B-62BF-4E3E-8FCB-417724A85ED9}" type="pres">
      <dgm:prSet presAssocID="{2473F279-ACCA-4C91-ABE8-35C2BBEB5FAC}" presName="horz1" presStyleCnt="0"/>
      <dgm:spPr/>
    </dgm:pt>
    <dgm:pt modelId="{AE87203F-A0AA-43F4-A4CA-4ED4E31773BA}" type="pres">
      <dgm:prSet presAssocID="{2473F279-ACCA-4C91-ABE8-35C2BBEB5FAC}" presName="tx1" presStyleLbl="revTx" presStyleIdx="0" presStyleCnt="7"/>
      <dgm:spPr/>
    </dgm:pt>
    <dgm:pt modelId="{D5471CA2-1C55-4C69-98CD-AAA37B4D077D}" type="pres">
      <dgm:prSet presAssocID="{2473F279-ACCA-4C91-ABE8-35C2BBEB5FAC}" presName="vert1" presStyleCnt="0"/>
      <dgm:spPr/>
    </dgm:pt>
    <dgm:pt modelId="{744A9530-D4EA-4B00-8E5C-C9E5F0549B32}" type="pres">
      <dgm:prSet presAssocID="{2694FF07-F6C9-49B6-A700-782E913D667B}" presName="thickLine" presStyleLbl="alignNode1" presStyleIdx="1" presStyleCnt="7"/>
      <dgm:spPr/>
    </dgm:pt>
    <dgm:pt modelId="{106070DE-1F5C-4A49-BB5D-1A868BDC03F2}" type="pres">
      <dgm:prSet presAssocID="{2694FF07-F6C9-49B6-A700-782E913D667B}" presName="horz1" presStyleCnt="0"/>
      <dgm:spPr/>
    </dgm:pt>
    <dgm:pt modelId="{751CFEDC-CE9A-49F5-9BCD-B4C66099C5A0}" type="pres">
      <dgm:prSet presAssocID="{2694FF07-F6C9-49B6-A700-782E913D667B}" presName="tx1" presStyleLbl="revTx" presStyleIdx="1" presStyleCnt="7"/>
      <dgm:spPr/>
    </dgm:pt>
    <dgm:pt modelId="{6FA2E07E-370F-4C69-8214-6B8F42852BD1}" type="pres">
      <dgm:prSet presAssocID="{2694FF07-F6C9-49B6-A700-782E913D667B}" presName="vert1" presStyleCnt="0"/>
      <dgm:spPr/>
    </dgm:pt>
    <dgm:pt modelId="{F4E6591F-1F6F-4C8A-92BE-469419F2C9F4}" type="pres">
      <dgm:prSet presAssocID="{BDDD1A40-0728-4799-9C7B-177A3F15C5ED}" presName="thickLine" presStyleLbl="alignNode1" presStyleIdx="2" presStyleCnt="7"/>
      <dgm:spPr/>
    </dgm:pt>
    <dgm:pt modelId="{CB5D610A-2747-4696-AB55-AFDAD0E76559}" type="pres">
      <dgm:prSet presAssocID="{BDDD1A40-0728-4799-9C7B-177A3F15C5ED}" presName="horz1" presStyleCnt="0"/>
      <dgm:spPr/>
    </dgm:pt>
    <dgm:pt modelId="{4C2E97E9-2946-404F-829D-13E6CA7EA8B6}" type="pres">
      <dgm:prSet presAssocID="{BDDD1A40-0728-4799-9C7B-177A3F15C5ED}" presName="tx1" presStyleLbl="revTx" presStyleIdx="2" presStyleCnt="7"/>
      <dgm:spPr/>
    </dgm:pt>
    <dgm:pt modelId="{E2B87972-F1F8-4C55-BF65-8F9FFCCA6ED1}" type="pres">
      <dgm:prSet presAssocID="{BDDD1A40-0728-4799-9C7B-177A3F15C5ED}" presName="vert1" presStyleCnt="0"/>
      <dgm:spPr/>
    </dgm:pt>
    <dgm:pt modelId="{60DA21EF-F53E-42C5-89EF-3C2E3C2432CC}" type="pres">
      <dgm:prSet presAssocID="{87F7E132-752D-4D13-BDD4-A99C14AB8637}" presName="thickLine" presStyleLbl="alignNode1" presStyleIdx="3" presStyleCnt="7"/>
      <dgm:spPr/>
    </dgm:pt>
    <dgm:pt modelId="{276E6BFA-FA8D-46F6-AE55-984584751D85}" type="pres">
      <dgm:prSet presAssocID="{87F7E132-752D-4D13-BDD4-A99C14AB8637}" presName="horz1" presStyleCnt="0"/>
      <dgm:spPr/>
    </dgm:pt>
    <dgm:pt modelId="{6044D20F-E9F4-4620-997F-C17066C48477}" type="pres">
      <dgm:prSet presAssocID="{87F7E132-752D-4D13-BDD4-A99C14AB8637}" presName="tx1" presStyleLbl="revTx" presStyleIdx="3" presStyleCnt="7"/>
      <dgm:spPr/>
    </dgm:pt>
    <dgm:pt modelId="{62E00B9D-6005-4CC7-B6A4-F6094BB45239}" type="pres">
      <dgm:prSet presAssocID="{87F7E132-752D-4D13-BDD4-A99C14AB8637}" presName="vert1" presStyleCnt="0"/>
      <dgm:spPr/>
    </dgm:pt>
    <dgm:pt modelId="{CEEEBAC2-7480-4573-BDE8-9C061C7B1AC4}" type="pres">
      <dgm:prSet presAssocID="{1C3B2371-E8FD-4762-B1AE-E52E91DB32E3}" presName="thickLine" presStyleLbl="alignNode1" presStyleIdx="4" presStyleCnt="7"/>
      <dgm:spPr/>
    </dgm:pt>
    <dgm:pt modelId="{9850D614-0789-4CE3-95CA-7AC43D51182A}" type="pres">
      <dgm:prSet presAssocID="{1C3B2371-E8FD-4762-B1AE-E52E91DB32E3}" presName="horz1" presStyleCnt="0"/>
      <dgm:spPr/>
    </dgm:pt>
    <dgm:pt modelId="{2792D399-2F04-4688-B23D-5873F99D35B0}" type="pres">
      <dgm:prSet presAssocID="{1C3B2371-E8FD-4762-B1AE-E52E91DB32E3}" presName="tx1" presStyleLbl="revTx" presStyleIdx="4" presStyleCnt="7"/>
      <dgm:spPr/>
    </dgm:pt>
    <dgm:pt modelId="{7973EE75-1D29-43D6-991F-08A1B190F88F}" type="pres">
      <dgm:prSet presAssocID="{1C3B2371-E8FD-4762-B1AE-E52E91DB32E3}" presName="vert1" presStyleCnt="0"/>
      <dgm:spPr/>
    </dgm:pt>
    <dgm:pt modelId="{E1BB30EE-9213-4609-83AF-DD5324D12B55}" type="pres">
      <dgm:prSet presAssocID="{D1219E12-1ED3-4D2F-AFB2-FD66D5023B0C}" presName="thickLine" presStyleLbl="alignNode1" presStyleIdx="5" presStyleCnt="7"/>
      <dgm:spPr/>
    </dgm:pt>
    <dgm:pt modelId="{78D560D5-93B9-4C0D-98BD-3B605B77E459}" type="pres">
      <dgm:prSet presAssocID="{D1219E12-1ED3-4D2F-AFB2-FD66D5023B0C}" presName="horz1" presStyleCnt="0"/>
      <dgm:spPr/>
    </dgm:pt>
    <dgm:pt modelId="{77FEAA05-C929-45DE-A044-A948408A82E4}" type="pres">
      <dgm:prSet presAssocID="{D1219E12-1ED3-4D2F-AFB2-FD66D5023B0C}" presName="tx1" presStyleLbl="revTx" presStyleIdx="5" presStyleCnt="7"/>
      <dgm:spPr/>
    </dgm:pt>
    <dgm:pt modelId="{76929B4D-31E7-4FFB-A93F-3BB4D8233BE0}" type="pres">
      <dgm:prSet presAssocID="{D1219E12-1ED3-4D2F-AFB2-FD66D5023B0C}" presName="vert1" presStyleCnt="0"/>
      <dgm:spPr/>
    </dgm:pt>
    <dgm:pt modelId="{9B8F9B97-3357-4665-B8D0-7068A1D2366F}" type="pres">
      <dgm:prSet presAssocID="{5E085454-3260-4279-A0B5-848472076D10}" presName="thickLine" presStyleLbl="alignNode1" presStyleIdx="6" presStyleCnt="7"/>
      <dgm:spPr/>
    </dgm:pt>
    <dgm:pt modelId="{52B38EEB-79EB-4A94-9F76-4E79031C6B48}" type="pres">
      <dgm:prSet presAssocID="{5E085454-3260-4279-A0B5-848472076D10}" presName="horz1" presStyleCnt="0"/>
      <dgm:spPr/>
    </dgm:pt>
    <dgm:pt modelId="{D8AFF912-4D1F-4EEC-83CA-2357D214A584}" type="pres">
      <dgm:prSet presAssocID="{5E085454-3260-4279-A0B5-848472076D10}" presName="tx1" presStyleLbl="revTx" presStyleIdx="6" presStyleCnt="7"/>
      <dgm:spPr/>
    </dgm:pt>
    <dgm:pt modelId="{824FD9EC-F857-4BFA-A33E-BB03549E7215}" type="pres">
      <dgm:prSet presAssocID="{5E085454-3260-4279-A0B5-848472076D10}" presName="vert1" presStyleCnt="0"/>
      <dgm:spPr/>
    </dgm:pt>
  </dgm:ptLst>
  <dgm:cxnLst>
    <dgm:cxn modelId="{320A3626-A4CB-487D-B499-8B464B04DD3C}" type="presOf" srcId="{5E085454-3260-4279-A0B5-848472076D10}" destId="{D8AFF912-4D1F-4EEC-83CA-2357D214A584}" srcOrd="0" destOrd="0" presId="urn:microsoft.com/office/officeart/2008/layout/LinedList"/>
    <dgm:cxn modelId="{40D7C735-017A-43D1-85BC-2855B18A4181}" type="presOf" srcId="{BDDD1A40-0728-4799-9C7B-177A3F15C5ED}" destId="{4C2E97E9-2946-404F-829D-13E6CA7EA8B6}" srcOrd="0" destOrd="0" presId="urn:microsoft.com/office/officeart/2008/layout/LinedList"/>
    <dgm:cxn modelId="{CF79AB3B-DA2B-461B-8005-7F15CD215362}" type="presOf" srcId="{87F7E132-752D-4D13-BDD4-A99C14AB8637}" destId="{6044D20F-E9F4-4620-997F-C17066C48477}" srcOrd="0" destOrd="0" presId="urn:microsoft.com/office/officeart/2008/layout/LinedList"/>
    <dgm:cxn modelId="{7D079842-E6BE-4B94-B8BD-6122D8A36B37}" srcId="{257D814C-6B8C-4937-B6BB-F333CDAAB061}" destId="{BDDD1A40-0728-4799-9C7B-177A3F15C5ED}" srcOrd="2" destOrd="0" parTransId="{04103FB3-85A1-4904-83D5-D7B765F973AB}" sibTransId="{06C80F3C-12FF-41C2-B99D-47BDC3D4F642}"/>
    <dgm:cxn modelId="{E76B7F67-2141-4A3F-8591-6BD644D65CE6}" type="presOf" srcId="{2473F279-ACCA-4C91-ABE8-35C2BBEB5FAC}" destId="{AE87203F-A0AA-43F4-A4CA-4ED4E31773BA}" srcOrd="0" destOrd="0" presId="urn:microsoft.com/office/officeart/2008/layout/LinedList"/>
    <dgm:cxn modelId="{EC3D8E83-43BA-4C2C-8444-7E6C3D104FCD}" srcId="{257D814C-6B8C-4937-B6BB-F333CDAAB061}" destId="{2694FF07-F6C9-49B6-A700-782E913D667B}" srcOrd="1" destOrd="0" parTransId="{28720CF2-07A7-4B87-8CC4-C717E7EFC6FC}" sibTransId="{831960D0-75D8-444B-BA45-5C79CF70E478}"/>
    <dgm:cxn modelId="{E1F77093-DA3D-4AFD-B091-A62CBA4B4FF7}" type="presOf" srcId="{257D814C-6B8C-4937-B6BB-F333CDAAB061}" destId="{136BD1C8-CAEF-4924-879E-AB171A31E45A}" srcOrd="0" destOrd="0" presId="urn:microsoft.com/office/officeart/2008/layout/LinedList"/>
    <dgm:cxn modelId="{B28F0E96-1CAB-4D1B-A9F0-0D85C197EE12}" srcId="{257D814C-6B8C-4937-B6BB-F333CDAAB061}" destId="{2473F279-ACCA-4C91-ABE8-35C2BBEB5FAC}" srcOrd="0" destOrd="0" parTransId="{CB078D91-7519-4B4D-ABDB-ED69EBCED25A}" sibTransId="{04E45FF6-1C89-440E-BA0A-5C4F1785463E}"/>
    <dgm:cxn modelId="{7272D29B-3C72-48F7-B747-E8B292EA3511}" srcId="{257D814C-6B8C-4937-B6BB-F333CDAAB061}" destId="{5E085454-3260-4279-A0B5-848472076D10}" srcOrd="6" destOrd="0" parTransId="{3B2C5EDB-878B-4339-8A87-DDBC620C429B}" sibTransId="{5B09D94D-96F4-48F2-9261-106A5B510181}"/>
    <dgm:cxn modelId="{8C3E81C2-8B0F-45AC-91B3-35891618CF48}" srcId="{257D814C-6B8C-4937-B6BB-F333CDAAB061}" destId="{1C3B2371-E8FD-4762-B1AE-E52E91DB32E3}" srcOrd="4" destOrd="0" parTransId="{4BC485EB-A779-4AB6-8078-6F00BED58CA9}" sibTransId="{9B5277EA-A9F9-4F8B-A368-38EA6BC681D4}"/>
    <dgm:cxn modelId="{B6F578D4-B130-4D98-9673-689D9FD9FC17}" srcId="{257D814C-6B8C-4937-B6BB-F333CDAAB061}" destId="{87F7E132-752D-4D13-BDD4-A99C14AB8637}" srcOrd="3" destOrd="0" parTransId="{F4633FD7-11DD-475F-BA1C-507AA8809146}" sibTransId="{E79CDE1F-2169-4391-83D5-B82FB7AB6352}"/>
    <dgm:cxn modelId="{B5F7E7D7-CD50-4C00-8A82-B7944BD5AAEE}" type="presOf" srcId="{1C3B2371-E8FD-4762-B1AE-E52E91DB32E3}" destId="{2792D399-2F04-4688-B23D-5873F99D35B0}" srcOrd="0" destOrd="0" presId="urn:microsoft.com/office/officeart/2008/layout/LinedList"/>
    <dgm:cxn modelId="{21CE21EA-D6C5-431E-A124-C28BF3C11615}" type="presOf" srcId="{D1219E12-1ED3-4D2F-AFB2-FD66D5023B0C}" destId="{77FEAA05-C929-45DE-A044-A948408A82E4}" srcOrd="0" destOrd="0" presId="urn:microsoft.com/office/officeart/2008/layout/LinedList"/>
    <dgm:cxn modelId="{BAF33AF2-4281-458A-A0C0-CCD153A95842}" type="presOf" srcId="{2694FF07-F6C9-49B6-A700-782E913D667B}" destId="{751CFEDC-CE9A-49F5-9BCD-B4C66099C5A0}" srcOrd="0" destOrd="0" presId="urn:microsoft.com/office/officeart/2008/layout/LinedList"/>
    <dgm:cxn modelId="{75F644FA-CA22-4F91-B56B-F3A0668E09F8}" srcId="{257D814C-6B8C-4937-B6BB-F333CDAAB061}" destId="{D1219E12-1ED3-4D2F-AFB2-FD66D5023B0C}" srcOrd="5" destOrd="0" parTransId="{9A306DFC-920E-4C8D-B7FB-A8D98834FFCE}" sibTransId="{B420F91E-155E-44EE-B462-5CF9B87B771D}"/>
    <dgm:cxn modelId="{50CCB55A-5517-4A8C-9604-F33C3B1251A1}" type="presParOf" srcId="{136BD1C8-CAEF-4924-879E-AB171A31E45A}" destId="{F010C202-C9EE-4F48-85EE-84BA926E08F9}" srcOrd="0" destOrd="0" presId="urn:microsoft.com/office/officeart/2008/layout/LinedList"/>
    <dgm:cxn modelId="{F1B24D34-41DF-41C0-97F5-DAA290DE48F6}" type="presParOf" srcId="{136BD1C8-CAEF-4924-879E-AB171A31E45A}" destId="{CBE35C0B-62BF-4E3E-8FCB-417724A85ED9}" srcOrd="1" destOrd="0" presId="urn:microsoft.com/office/officeart/2008/layout/LinedList"/>
    <dgm:cxn modelId="{DE95D67C-23D5-4933-8049-F23A0331AA4D}" type="presParOf" srcId="{CBE35C0B-62BF-4E3E-8FCB-417724A85ED9}" destId="{AE87203F-A0AA-43F4-A4CA-4ED4E31773BA}" srcOrd="0" destOrd="0" presId="urn:microsoft.com/office/officeart/2008/layout/LinedList"/>
    <dgm:cxn modelId="{424BD856-3FA0-492C-8C6F-8683E0F210A7}" type="presParOf" srcId="{CBE35C0B-62BF-4E3E-8FCB-417724A85ED9}" destId="{D5471CA2-1C55-4C69-98CD-AAA37B4D077D}" srcOrd="1" destOrd="0" presId="urn:microsoft.com/office/officeart/2008/layout/LinedList"/>
    <dgm:cxn modelId="{E6926648-900B-40A6-9CCD-B27F798737CB}" type="presParOf" srcId="{136BD1C8-CAEF-4924-879E-AB171A31E45A}" destId="{744A9530-D4EA-4B00-8E5C-C9E5F0549B32}" srcOrd="2" destOrd="0" presId="urn:microsoft.com/office/officeart/2008/layout/LinedList"/>
    <dgm:cxn modelId="{7DBCBEE0-66D7-4731-AAE0-7616937D83D4}" type="presParOf" srcId="{136BD1C8-CAEF-4924-879E-AB171A31E45A}" destId="{106070DE-1F5C-4A49-BB5D-1A868BDC03F2}" srcOrd="3" destOrd="0" presId="urn:microsoft.com/office/officeart/2008/layout/LinedList"/>
    <dgm:cxn modelId="{01ECB269-46BD-44FF-BAC9-7C62A180F863}" type="presParOf" srcId="{106070DE-1F5C-4A49-BB5D-1A868BDC03F2}" destId="{751CFEDC-CE9A-49F5-9BCD-B4C66099C5A0}" srcOrd="0" destOrd="0" presId="urn:microsoft.com/office/officeart/2008/layout/LinedList"/>
    <dgm:cxn modelId="{50B71D5E-5731-465E-9BA2-856932D2F782}" type="presParOf" srcId="{106070DE-1F5C-4A49-BB5D-1A868BDC03F2}" destId="{6FA2E07E-370F-4C69-8214-6B8F42852BD1}" srcOrd="1" destOrd="0" presId="urn:microsoft.com/office/officeart/2008/layout/LinedList"/>
    <dgm:cxn modelId="{2A7DA950-7D55-496E-80D9-B6942BE06A55}" type="presParOf" srcId="{136BD1C8-CAEF-4924-879E-AB171A31E45A}" destId="{F4E6591F-1F6F-4C8A-92BE-469419F2C9F4}" srcOrd="4" destOrd="0" presId="urn:microsoft.com/office/officeart/2008/layout/LinedList"/>
    <dgm:cxn modelId="{EDF85C68-A57C-4262-ADD2-B91A12DC9853}" type="presParOf" srcId="{136BD1C8-CAEF-4924-879E-AB171A31E45A}" destId="{CB5D610A-2747-4696-AB55-AFDAD0E76559}" srcOrd="5" destOrd="0" presId="urn:microsoft.com/office/officeart/2008/layout/LinedList"/>
    <dgm:cxn modelId="{6D936494-F4FD-4A6C-BE1F-F2D8782B5167}" type="presParOf" srcId="{CB5D610A-2747-4696-AB55-AFDAD0E76559}" destId="{4C2E97E9-2946-404F-829D-13E6CA7EA8B6}" srcOrd="0" destOrd="0" presId="urn:microsoft.com/office/officeart/2008/layout/LinedList"/>
    <dgm:cxn modelId="{505E445C-F652-468F-8EC5-9B62371C7CC7}" type="presParOf" srcId="{CB5D610A-2747-4696-AB55-AFDAD0E76559}" destId="{E2B87972-F1F8-4C55-BF65-8F9FFCCA6ED1}" srcOrd="1" destOrd="0" presId="urn:microsoft.com/office/officeart/2008/layout/LinedList"/>
    <dgm:cxn modelId="{04EBDF19-3DCF-49D1-BBEA-4FDE1AA28B30}" type="presParOf" srcId="{136BD1C8-CAEF-4924-879E-AB171A31E45A}" destId="{60DA21EF-F53E-42C5-89EF-3C2E3C2432CC}" srcOrd="6" destOrd="0" presId="urn:microsoft.com/office/officeart/2008/layout/LinedList"/>
    <dgm:cxn modelId="{778DDF94-502E-4770-8582-A0BBF18A4069}" type="presParOf" srcId="{136BD1C8-CAEF-4924-879E-AB171A31E45A}" destId="{276E6BFA-FA8D-46F6-AE55-984584751D85}" srcOrd="7" destOrd="0" presId="urn:microsoft.com/office/officeart/2008/layout/LinedList"/>
    <dgm:cxn modelId="{A80C8A7F-6FE3-4245-A912-E6AD288C7E76}" type="presParOf" srcId="{276E6BFA-FA8D-46F6-AE55-984584751D85}" destId="{6044D20F-E9F4-4620-997F-C17066C48477}" srcOrd="0" destOrd="0" presId="urn:microsoft.com/office/officeart/2008/layout/LinedList"/>
    <dgm:cxn modelId="{DAB6C83D-8EBB-45BE-9A89-8BD634CE48BD}" type="presParOf" srcId="{276E6BFA-FA8D-46F6-AE55-984584751D85}" destId="{62E00B9D-6005-4CC7-B6A4-F6094BB45239}" srcOrd="1" destOrd="0" presId="urn:microsoft.com/office/officeart/2008/layout/LinedList"/>
    <dgm:cxn modelId="{F70E2B41-07DB-4034-B68F-736982324C94}" type="presParOf" srcId="{136BD1C8-CAEF-4924-879E-AB171A31E45A}" destId="{CEEEBAC2-7480-4573-BDE8-9C061C7B1AC4}" srcOrd="8" destOrd="0" presId="urn:microsoft.com/office/officeart/2008/layout/LinedList"/>
    <dgm:cxn modelId="{41200ED3-ADC7-41A6-B51C-53CF7E1CCD94}" type="presParOf" srcId="{136BD1C8-CAEF-4924-879E-AB171A31E45A}" destId="{9850D614-0789-4CE3-95CA-7AC43D51182A}" srcOrd="9" destOrd="0" presId="urn:microsoft.com/office/officeart/2008/layout/LinedList"/>
    <dgm:cxn modelId="{BD2C0E51-582C-4A5E-8BE2-8B2679DEA43E}" type="presParOf" srcId="{9850D614-0789-4CE3-95CA-7AC43D51182A}" destId="{2792D399-2F04-4688-B23D-5873F99D35B0}" srcOrd="0" destOrd="0" presId="urn:microsoft.com/office/officeart/2008/layout/LinedList"/>
    <dgm:cxn modelId="{01DD49B7-4E13-4292-9CF0-9A057FB50AC3}" type="presParOf" srcId="{9850D614-0789-4CE3-95CA-7AC43D51182A}" destId="{7973EE75-1D29-43D6-991F-08A1B190F88F}" srcOrd="1" destOrd="0" presId="urn:microsoft.com/office/officeart/2008/layout/LinedList"/>
    <dgm:cxn modelId="{63D88BB0-09C7-4443-8203-500E83E71540}" type="presParOf" srcId="{136BD1C8-CAEF-4924-879E-AB171A31E45A}" destId="{E1BB30EE-9213-4609-83AF-DD5324D12B55}" srcOrd="10" destOrd="0" presId="urn:microsoft.com/office/officeart/2008/layout/LinedList"/>
    <dgm:cxn modelId="{D023A840-C797-43F6-89DC-ED7A68160979}" type="presParOf" srcId="{136BD1C8-CAEF-4924-879E-AB171A31E45A}" destId="{78D560D5-93B9-4C0D-98BD-3B605B77E459}" srcOrd="11" destOrd="0" presId="urn:microsoft.com/office/officeart/2008/layout/LinedList"/>
    <dgm:cxn modelId="{F15B46F8-F843-493D-B561-A7FCD4F1B383}" type="presParOf" srcId="{78D560D5-93B9-4C0D-98BD-3B605B77E459}" destId="{77FEAA05-C929-45DE-A044-A948408A82E4}" srcOrd="0" destOrd="0" presId="urn:microsoft.com/office/officeart/2008/layout/LinedList"/>
    <dgm:cxn modelId="{E5CD0B0D-D55B-410A-A97C-E09A201268B7}" type="presParOf" srcId="{78D560D5-93B9-4C0D-98BD-3B605B77E459}" destId="{76929B4D-31E7-4FFB-A93F-3BB4D8233BE0}" srcOrd="1" destOrd="0" presId="urn:microsoft.com/office/officeart/2008/layout/LinedList"/>
    <dgm:cxn modelId="{93D994F6-46C0-463F-9AAB-30E925049E17}" type="presParOf" srcId="{136BD1C8-CAEF-4924-879E-AB171A31E45A}" destId="{9B8F9B97-3357-4665-B8D0-7068A1D2366F}" srcOrd="12" destOrd="0" presId="urn:microsoft.com/office/officeart/2008/layout/LinedList"/>
    <dgm:cxn modelId="{F11736BF-FAF6-4B8A-A6B2-06BCB2CD7356}" type="presParOf" srcId="{136BD1C8-CAEF-4924-879E-AB171A31E45A}" destId="{52B38EEB-79EB-4A94-9F76-4E79031C6B48}" srcOrd="13" destOrd="0" presId="urn:microsoft.com/office/officeart/2008/layout/LinedList"/>
    <dgm:cxn modelId="{4DD40312-3005-4205-B06A-F995AFAEB106}" type="presParOf" srcId="{52B38EEB-79EB-4A94-9F76-4E79031C6B48}" destId="{D8AFF912-4D1F-4EEC-83CA-2357D214A584}" srcOrd="0" destOrd="0" presId="urn:microsoft.com/office/officeart/2008/layout/LinedList"/>
    <dgm:cxn modelId="{D633BCEF-1EC0-4A9F-A6A5-F357D68140EE}" type="presParOf" srcId="{52B38EEB-79EB-4A94-9F76-4E79031C6B48}" destId="{824FD9EC-F857-4BFA-A33E-BB03549E72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0C202-C9EE-4F48-85EE-84BA926E08F9}">
      <dsp:nvSpPr>
        <dsp:cNvPr id="0" name=""/>
        <dsp:cNvSpPr/>
      </dsp:nvSpPr>
      <dsp:spPr>
        <a:xfrm>
          <a:off x="0" y="524"/>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7203F-A0AA-43F4-A4CA-4ED4E31773BA}">
      <dsp:nvSpPr>
        <dsp:cNvPr id="0" name=""/>
        <dsp:cNvSpPr/>
      </dsp:nvSpPr>
      <dsp:spPr>
        <a:xfrm>
          <a:off x="0" y="524"/>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Month    Supplier ID    Supplier Name    Avg Delivery Gap (days)</a:t>
          </a:r>
        </a:p>
      </dsp:txBody>
      <dsp:txXfrm>
        <a:off x="0" y="524"/>
        <a:ext cx="6724891" cy="613804"/>
      </dsp:txXfrm>
    </dsp:sp>
    <dsp:sp modelId="{744A9530-D4EA-4B00-8E5C-C9E5F0549B32}">
      <dsp:nvSpPr>
        <dsp:cNvPr id="0" name=""/>
        <dsp:cNvSpPr/>
      </dsp:nvSpPr>
      <dsp:spPr>
        <a:xfrm>
          <a:off x="0" y="614329"/>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1CFEDC-CE9A-49F5-9BCD-B4C66099C5A0}">
      <dsp:nvSpPr>
        <dsp:cNvPr id="0" name=""/>
        <dsp:cNvSpPr/>
      </dsp:nvSpPr>
      <dsp:spPr>
        <a:xfrm>
          <a:off x="0" y="614329"/>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1033    Oregon Supplies    5.00</a:t>
          </a:r>
        </a:p>
      </dsp:txBody>
      <dsp:txXfrm>
        <a:off x="0" y="614329"/>
        <a:ext cx="6724891" cy="613804"/>
      </dsp:txXfrm>
    </dsp:sp>
    <dsp:sp modelId="{F4E6591F-1F6F-4C8A-92BE-469419F2C9F4}">
      <dsp:nvSpPr>
        <dsp:cNvPr id="0" name=""/>
        <dsp:cNvSpPr/>
      </dsp:nvSpPr>
      <dsp:spPr>
        <a:xfrm>
          <a:off x="0" y="1228133"/>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E97E9-2946-404F-829D-13E6CA7EA8B6}">
      <dsp:nvSpPr>
        <dsp:cNvPr id="0" name=""/>
        <dsp:cNvSpPr/>
      </dsp:nvSpPr>
      <dsp:spPr>
        <a:xfrm>
          <a:off x="0" y="1228133"/>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1044    California Supplies    20.00</a:t>
          </a:r>
        </a:p>
      </dsp:txBody>
      <dsp:txXfrm>
        <a:off x="0" y="1228133"/>
        <a:ext cx="6724891" cy="613804"/>
      </dsp:txXfrm>
    </dsp:sp>
    <dsp:sp modelId="{60DA21EF-F53E-42C5-89EF-3C2E3C2432CC}">
      <dsp:nvSpPr>
        <dsp:cNvPr id="0" name=""/>
        <dsp:cNvSpPr/>
      </dsp:nvSpPr>
      <dsp:spPr>
        <a:xfrm>
          <a:off x="0" y="1841937"/>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4D20F-E9F4-4620-997F-C17066C48477}">
      <dsp:nvSpPr>
        <dsp:cNvPr id="0" name=""/>
        <dsp:cNvSpPr/>
      </dsp:nvSpPr>
      <dsp:spPr>
        <a:xfrm>
          <a:off x="0" y="1841937"/>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1055    Nebraska Supplies    5.00</a:t>
          </a:r>
        </a:p>
      </dsp:txBody>
      <dsp:txXfrm>
        <a:off x="0" y="1841937"/>
        <a:ext cx="6724891" cy="613804"/>
      </dsp:txXfrm>
    </dsp:sp>
    <dsp:sp modelId="{CEEEBAC2-7480-4573-BDE8-9C061C7B1AC4}">
      <dsp:nvSpPr>
        <dsp:cNvPr id="0" name=""/>
        <dsp:cNvSpPr/>
      </dsp:nvSpPr>
      <dsp:spPr>
        <a:xfrm>
          <a:off x="0" y="2455742"/>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2D399-2F04-4688-B23D-5873F99D35B0}">
      <dsp:nvSpPr>
        <dsp:cNvPr id="0" name=""/>
        <dsp:cNvSpPr/>
      </dsp:nvSpPr>
      <dsp:spPr>
        <a:xfrm>
          <a:off x="0" y="2455742"/>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1033    Oregon Supplies    0.00</a:t>
          </a:r>
        </a:p>
      </dsp:txBody>
      <dsp:txXfrm>
        <a:off x="0" y="2455742"/>
        <a:ext cx="6724891" cy="613804"/>
      </dsp:txXfrm>
    </dsp:sp>
    <dsp:sp modelId="{E1BB30EE-9213-4609-83AF-DD5324D12B55}">
      <dsp:nvSpPr>
        <dsp:cNvPr id="0" name=""/>
        <dsp:cNvSpPr/>
      </dsp:nvSpPr>
      <dsp:spPr>
        <a:xfrm>
          <a:off x="0" y="3069546"/>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EAA05-C929-45DE-A044-A948408A82E4}">
      <dsp:nvSpPr>
        <dsp:cNvPr id="0" name=""/>
        <dsp:cNvSpPr/>
      </dsp:nvSpPr>
      <dsp:spPr>
        <a:xfrm>
          <a:off x="0" y="3069546"/>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1044    California Supplies    20.00</a:t>
          </a:r>
        </a:p>
      </dsp:txBody>
      <dsp:txXfrm>
        <a:off x="0" y="3069546"/>
        <a:ext cx="6724891" cy="613804"/>
      </dsp:txXfrm>
    </dsp:sp>
    <dsp:sp modelId="{9B8F9B97-3357-4665-B8D0-7068A1D2366F}">
      <dsp:nvSpPr>
        <dsp:cNvPr id="0" name=""/>
        <dsp:cNvSpPr/>
      </dsp:nvSpPr>
      <dsp:spPr>
        <a:xfrm>
          <a:off x="0" y="3683350"/>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FF912-4D1F-4EEC-83CA-2357D214A584}">
      <dsp:nvSpPr>
        <dsp:cNvPr id="0" name=""/>
        <dsp:cNvSpPr/>
      </dsp:nvSpPr>
      <dsp:spPr>
        <a:xfrm>
          <a:off x="0" y="3683350"/>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1055    Nebraska Supplies    5.00</a:t>
          </a:r>
        </a:p>
      </dsp:txBody>
      <dsp:txXfrm>
        <a:off x="0" y="3683350"/>
        <a:ext cx="6724891" cy="6138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12/22/2024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12/22/2024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12/22/2024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winery-grapes-harvest-temeculawinecountry-582918/"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1269357" y="891251"/>
            <a:ext cx="9653286" cy="1158254"/>
          </a:xfrm>
        </p:spPr>
        <p:txBody>
          <a:bodyPr vert="horz" lIns="91440" tIns="45720" rIns="91440" bIns="45720" rtlCol="0" anchor="b" anchorCtr="0">
            <a:normAutofit/>
          </a:bodyPr>
          <a:lstStyle/>
          <a:p>
            <a:r>
              <a:rPr lang="en-US" kern="1200">
                <a:latin typeface="+mj-lt"/>
                <a:ea typeface="+mj-ea"/>
                <a:cs typeface="+mj-cs"/>
              </a:rPr>
              <a:t>Case Study #3 - Bacchus Winery</a:t>
            </a:r>
            <a:br>
              <a:rPr lang="en-US" kern="1200">
                <a:latin typeface="+mj-lt"/>
                <a:ea typeface="+mj-ea"/>
                <a:cs typeface="+mj-cs"/>
              </a:rPr>
            </a:br>
            <a:r>
              <a:rPr lang="en-US" kern="1200">
                <a:latin typeface="+mj-lt"/>
                <a:ea typeface="+mj-ea"/>
                <a:cs typeface="+mj-cs"/>
              </a:rPr>
              <a:t>Solution</a:t>
            </a:r>
          </a:p>
        </p:txBody>
      </p:sp>
      <p:pic>
        <p:nvPicPr>
          <p:cNvPr id="5" name="Picture 4" descr="A bunches of grapes on a vine&#10;&#10;Description automatically generated">
            <a:extLst>
              <a:ext uri="{FF2B5EF4-FFF2-40B4-BE49-F238E27FC236}">
                <a16:creationId xmlns:a16="http://schemas.microsoft.com/office/drawing/2014/main" id="{0624F384-5722-214D-97FA-F1DC65BD09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435" r="-3" b="-3"/>
          <a:stretch/>
        </p:blipFill>
        <p:spPr>
          <a:xfrm>
            <a:off x="1400550" y="2257062"/>
            <a:ext cx="4062690" cy="3541853"/>
          </a:xfrm>
          <a:prstGeom prst="rect">
            <a:avLst/>
          </a:prstGeom>
          <a:noFill/>
        </p:spPr>
      </p:pic>
      <p:sp>
        <p:nvSpPr>
          <p:cNvPr id="2" name="TextBox 1">
            <a:extLst>
              <a:ext uri="{FF2B5EF4-FFF2-40B4-BE49-F238E27FC236}">
                <a16:creationId xmlns:a16="http://schemas.microsoft.com/office/drawing/2014/main" id="{4958D282-23B8-2DEF-0D2A-ABFC279C12F1}"/>
              </a:ext>
            </a:extLst>
          </p:cNvPr>
          <p:cNvSpPr txBox="1"/>
          <p:nvPr/>
        </p:nvSpPr>
        <p:spPr>
          <a:xfrm>
            <a:off x="6588311" y="2257061"/>
            <a:ext cx="4203151" cy="3541853"/>
          </a:xfrm>
          <a:prstGeom prst="rect">
            <a:avLst/>
          </a:prstGeom>
        </p:spPr>
        <p:txBody>
          <a:bodyPr vert="horz" lIns="91440" tIns="45720" rIns="91440" bIns="45720" rtlCol="0">
            <a:normAutofit/>
          </a:bodyPr>
          <a:lstStyle/>
          <a:p>
            <a:pPr>
              <a:lnSpc>
                <a:spcPct val="90000"/>
              </a:lnSpc>
              <a:spcBef>
                <a:spcPts val="600"/>
              </a:spcBef>
              <a:spcAft>
                <a:spcPts val="600"/>
              </a:spcAft>
              <a:buFont typeface="Arial" panose="020B0604020202020204" pitchFamily="34" charset="0"/>
            </a:pPr>
            <a:r>
              <a:rPr lang="en-US"/>
              <a:t>Module 11.2 Assignment</a:t>
            </a:r>
          </a:p>
          <a:p>
            <a:pPr>
              <a:lnSpc>
                <a:spcPct val="90000"/>
              </a:lnSpc>
              <a:spcBef>
                <a:spcPts val="600"/>
              </a:spcBef>
              <a:spcAft>
                <a:spcPts val="600"/>
              </a:spcAft>
              <a:buFont typeface="Arial" panose="020B0604020202020204" pitchFamily="34" charset="0"/>
            </a:pPr>
            <a:r>
              <a:rPr lang="en-US"/>
              <a:t>Katie Hilliard</a:t>
            </a:r>
          </a:p>
          <a:p>
            <a:pPr>
              <a:lnSpc>
                <a:spcPct val="90000"/>
              </a:lnSpc>
              <a:spcBef>
                <a:spcPts val="600"/>
              </a:spcBef>
              <a:spcAft>
                <a:spcPts val="600"/>
              </a:spcAft>
              <a:buFont typeface="Arial" panose="020B0604020202020204" pitchFamily="34" charset="0"/>
            </a:pPr>
            <a:r>
              <a:rPr lang="en-US"/>
              <a:t>Keanu Foltz</a:t>
            </a:r>
          </a:p>
          <a:p>
            <a:pPr>
              <a:lnSpc>
                <a:spcPct val="90000"/>
              </a:lnSpc>
              <a:spcBef>
                <a:spcPts val="600"/>
              </a:spcBef>
              <a:spcAft>
                <a:spcPts val="600"/>
              </a:spcAft>
              <a:buFont typeface="Arial" panose="020B0604020202020204" pitchFamily="34" charset="0"/>
            </a:pPr>
            <a:r>
              <a:rPr lang="en-US"/>
              <a:t>Amit Rizal</a:t>
            </a:r>
          </a:p>
          <a:p>
            <a:pPr>
              <a:lnSpc>
                <a:spcPct val="90000"/>
              </a:lnSpc>
              <a:spcBef>
                <a:spcPts val="600"/>
              </a:spcBef>
              <a:spcAft>
                <a:spcPts val="600"/>
              </a:spcAft>
              <a:buFont typeface="Arial" panose="020B0604020202020204" pitchFamily="34" charset="0"/>
            </a:pPr>
            <a:r>
              <a:rPr lang="en-US"/>
              <a:t>Amanda New</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616598" y="995425"/>
            <a:ext cx="8958805" cy="1077230"/>
          </a:xfrm>
        </p:spPr>
        <p:txBody>
          <a:bodyPr anchor="b">
            <a:normAutofit/>
          </a:bodyPr>
          <a:lstStyle/>
          <a:p>
            <a:r>
              <a:rPr lang="en-US" dirty="0"/>
              <a:t>Employee Performance Report</a:t>
            </a:r>
          </a:p>
        </p:txBody>
      </p:sp>
      <p:graphicFrame>
        <p:nvGraphicFramePr>
          <p:cNvPr id="6" name="Content Placeholder 5">
            <a:extLst>
              <a:ext uri="{FF2B5EF4-FFF2-40B4-BE49-F238E27FC236}">
                <a16:creationId xmlns:a16="http://schemas.microsoft.com/office/drawing/2014/main" id="{AF56D66E-806D-E424-4467-44CF3DA3B6C1}"/>
              </a:ext>
            </a:extLst>
          </p:cNvPr>
          <p:cNvGraphicFramePr>
            <a:graphicFrameLocks noGrp="1"/>
          </p:cNvGraphicFramePr>
          <p:nvPr>
            <p:ph sz="half" idx="14"/>
            <p:extLst>
              <p:ext uri="{D42A27DB-BD31-4B8C-83A1-F6EECF244321}">
                <p14:modId xmlns:p14="http://schemas.microsoft.com/office/powerpoint/2010/main" val="3684817742"/>
              </p:ext>
            </p:extLst>
          </p:nvPr>
        </p:nvGraphicFramePr>
        <p:xfrm>
          <a:off x="1878432" y="2257061"/>
          <a:ext cx="8435141" cy="3541856"/>
        </p:xfrm>
        <a:graphic>
          <a:graphicData uri="http://schemas.openxmlformats.org/drawingml/2006/table">
            <a:tbl>
              <a:tblPr firstRow="1" bandRow="1">
                <a:tableStyleId>{912C8C85-51F0-491E-9774-3900AFEF0FD7}</a:tableStyleId>
              </a:tblPr>
              <a:tblGrid>
                <a:gridCol w="1834951">
                  <a:extLst>
                    <a:ext uri="{9D8B030D-6E8A-4147-A177-3AD203B41FA5}">
                      <a16:colId xmlns:a16="http://schemas.microsoft.com/office/drawing/2014/main" val="953779081"/>
                    </a:ext>
                  </a:extLst>
                </a:gridCol>
                <a:gridCol w="2650952">
                  <a:extLst>
                    <a:ext uri="{9D8B030D-6E8A-4147-A177-3AD203B41FA5}">
                      <a16:colId xmlns:a16="http://schemas.microsoft.com/office/drawing/2014/main" val="2336384952"/>
                    </a:ext>
                  </a:extLst>
                </a:gridCol>
                <a:gridCol w="664963">
                  <a:extLst>
                    <a:ext uri="{9D8B030D-6E8A-4147-A177-3AD203B41FA5}">
                      <a16:colId xmlns:a16="http://schemas.microsoft.com/office/drawing/2014/main" val="3179570361"/>
                    </a:ext>
                  </a:extLst>
                </a:gridCol>
                <a:gridCol w="664963">
                  <a:extLst>
                    <a:ext uri="{9D8B030D-6E8A-4147-A177-3AD203B41FA5}">
                      <a16:colId xmlns:a16="http://schemas.microsoft.com/office/drawing/2014/main" val="49603805"/>
                    </a:ext>
                  </a:extLst>
                </a:gridCol>
                <a:gridCol w="669413">
                  <a:extLst>
                    <a:ext uri="{9D8B030D-6E8A-4147-A177-3AD203B41FA5}">
                      <a16:colId xmlns:a16="http://schemas.microsoft.com/office/drawing/2014/main" val="3015400101"/>
                    </a:ext>
                  </a:extLst>
                </a:gridCol>
                <a:gridCol w="664963">
                  <a:extLst>
                    <a:ext uri="{9D8B030D-6E8A-4147-A177-3AD203B41FA5}">
                      <a16:colId xmlns:a16="http://schemas.microsoft.com/office/drawing/2014/main" val="440866229"/>
                    </a:ext>
                  </a:extLst>
                </a:gridCol>
                <a:gridCol w="1284936">
                  <a:extLst>
                    <a:ext uri="{9D8B030D-6E8A-4147-A177-3AD203B41FA5}">
                      <a16:colId xmlns:a16="http://schemas.microsoft.com/office/drawing/2014/main" val="1485156378"/>
                    </a:ext>
                  </a:extLst>
                </a:gridCol>
              </a:tblGrid>
              <a:tr h="658536">
                <a:tc>
                  <a:txBody>
                    <a:bodyPr/>
                    <a:lstStyle/>
                    <a:p>
                      <a:r>
                        <a:rPr lang="en-US" sz="1800" b="1">
                          <a:solidFill>
                            <a:schemeClr val="tx1"/>
                          </a:solidFill>
                        </a:rPr>
                        <a:t>Employee Name</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Role</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Q1</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Q2</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Q3</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Q4</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2024 Total</a:t>
                      </a:r>
                      <a:endParaRPr lang="en-US" sz="1800">
                        <a:solidFill>
                          <a:schemeClr val="tx1"/>
                        </a:solidFill>
                      </a:endParaRPr>
                    </a:p>
                  </a:txBody>
                  <a:tcPr marL="88991" marR="88991" marT="44496" marB="44496" anchor="ctr">
                    <a:lnL>
                      <a:noFill/>
                    </a:lnL>
                    <a:lnR>
                      <a:noFill/>
                    </a:lnR>
                    <a:lnT>
                      <a:noFill/>
                    </a:lnT>
                    <a:lnB>
                      <a:noFill/>
                    </a:lnB>
                    <a:noFill/>
                  </a:tcPr>
                </a:tc>
                <a:extLst>
                  <a:ext uri="{0D108BD9-81ED-4DB2-BD59-A6C34878D82A}">
                    <a16:rowId xmlns:a16="http://schemas.microsoft.com/office/drawing/2014/main" val="1294347620"/>
                  </a:ext>
                </a:extLst>
              </a:tr>
              <a:tr h="391562">
                <a:tc>
                  <a:txBody>
                    <a:bodyPr/>
                    <a:lstStyle/>
                    <a:p>
                      <a:r>
                        <a:rPr lang="en-US" sz="1800">
                          <a:solidFill>
                            <a:schemeClr val="tx1"/>
                          </a:solidFill>
                        </a:rPr>
                        <a:t>Bob Ulrich</a:t>
                      </a:r>
                    </a:p>
                  </a:txBody>
                  <a:tcPr marL="88991" marR="88991" marT="44496" marB="44496" anchor="ctr">
                    <a:lnL>
                      <a:noFill/>
                    </a:lnL>
                    <a:lnR>
                      <a:noFill/>
                    </a:lnR>
                    <a:lnT>
                      <a:noFill/>
                    </a:lnT>
                    <a:lnB>
                      <a:noFill/>
                    </a:lnB>
                    <a:noFill/>
                  </a:tcPr>
                </a:tc>
                <a:tc>
                  <a:txBody>
                    <a:bodyPr/>
                    <a:lstStyle/>
                    <a:p>
                      <a:r>
                        <a:rPr lang="en-US" sz="1800">
                          <a:solidFill>
                            <a:schemeClr val="tx1"/>
                          </a:solidFill>
                        </a:rPr>
                        <a:t>Marketing Assistant</a:t>
                      </a:r>
                    </a:p>
                  </a:txBody>
                  <a:tcPr marL="88991" marR="88991" marT="44496" marB="44496" anchor="ctr">
                    <a:lnL>
                      <a:noFill/>
                    </a:lnL>
                    <a:lnR>
                      <a:noFill/>
                    </a:lnR>
                    <a:lnT>
                      <a:noFill/>
                    </a:lnT>
                    <a:lnB>
                      <a:noFill/>
                    </a:lnB>
                    <a:noFill/>
                  </a:tcPr>
                </a:tc>
                <a:tc>
                  <a:txBody>
                    <a:bodyPr/>
                    <a:lstStyle/>
                    <a:p>
                      <a:r>
                        <a:rPr lang="en-US" sz="1800">
                          <a:solidFill>
                            <a:schemeClr val="tx1"/>
                          </a:solidFill>
                        </a:rPr>
                        <a:t>570</a:t>
                      </a:r>
                    </a:p>
                  </a:txBody>
                  <a:tcPr marL="88991" marR="88991" marT="44496" marB="44496" anchor="ctr">
                    <a:lnL>
                      <a:noFill/>
                    </a:lnL>
                    <a:lnR>
                      <a:noFill/>
                    </a:lnR>
                    <a:lnT>
                      <a:noFill/>
                    </a:lnT>
                    <a:lnB>
                      <a:noFill/>
                    </a:lnB>
                    <a:noFill/>
                  </a:tcPr>
                </a:tc>
                <a:tc>
                  <a:txBody>
                    <a:bodyPr/>
                    <a:lstStyle/>
                    <a:p>
                      <a:r>
                        <a:rPr lang="en-US" sz="1800">
                          <a:solidFill>
                            <a:schemeClr val="tx1"/>
                          </a:solidFill>
                        </a:rPr>
                        <a:t>530</a:t>
                      </a:r>
                    </a:p>
                  </a:txBody>
                  <a:tcPr marL="88991" marR="88991" marT="44496" marB="44496" anchor="ctr">
                    <a:lnL>
                      <a:noFill/>
                    </a:lnL>
                    <a:lnR>
                      <a:noFill/>
                    </a:lnR>
                    <a:lnT>
                      <a:noFill/>
                    </a:lnT>
                    <a:lnB>
                      <a:noFill/>
                    </a:lnB>
                    <a:noFill/>
                  </a:tcPr>
                </a:tc>
                <a:tc>
                  <a:txBody>
                    <a:bodyPr/>
                    <a:lstStyle/>
                    <a:p>
                      <a:r>
                        <a:rPr lang="en-US" sz="1800">
                          <a:solidFill>
                            <a:schemeClr val="tx1"/>
                          </a:solidFill>
                        </a:rPr>
                        <a:t>541</a:t>
                      </a:r>
                    </a:p>
                  </a:txBody>
                  <a:tcPr marL="88991" marR="88991" marT="44496" marB="44496" anchor="ctr">
                    <a:lnL>
                      <a:noFill/>
                    </a:lnL>
                    <a:lnR>
                      <a:noFill/>
                    </a:lnR>
                    <a:lnT>
                      <a:noFill/>
                    </a:lnT>
                    <a:lnB>
                      <a:noFill/>
                    </a:lnB>
                    <a:noFill/>
                  </a:tcPr>
                </a:tc>
                <a:tc>
                  <a:txBody>
                    <a:bodyPr/>
                    <a:lstStyle/>
                    <a:p>
                      <a:r>
                        <a:rPr lang="en-US" sz="1800">
                          <a:solidFill>
                            <a:schemeClr val="tx1"/>
                          </a:solidFill>
                        </a:rPr>
                        <a:t>580</a:t>
                      </a:r>
                    </a:p>
                  </a:txBody>
                  <a:tcPr marL="88991" marR="88991" marT="44496" marB="44496" anchor="ctr">
                    <a:lnL>
                      <a:noFill/>
                    </a:lnL>
                    <a:lnR>
                      <a:noFill/>
                    </a:lnR>
                    <a:lnT>
                      <a:noFill/>
                    </a:lnT>
                    <a:lnB>
                      <a:noFill/>
                    </a:lnB>
                    <a:noFill/>
                  </a:tcPr>
                </a:tc>
                <a:tc>
                  <a:txBody>
                    <a:bodyPr/>
                    <a:lstStyle/>
                    <a:p>
                      <a:r>
                        <a:rPr lang="en-US" sz="1800">
                          <a:solidFill>
                            <a:schemeClr val="tx1"/>
                          </a:solidFill>
                        </a:rPr>
                        <a:t>2221</a:t>
                      </a:r>
                    </a:p>
                  </a:txBody>
                  <a:tcPr marL="88991" marR="88991" marT="44496" marB="44496" anchor="ctr">
                    <a:lnL>
                      <a:noFill/>
                    </a:lnL>
                    <a:lnR>
                      <a:noFill/>
                    </a:lnR>
                    <a:lnT>
                      <a:noFill/>
                    </a:lnT>
                    <a:lnB>
                      <a:noFill/>
                    </a:lnB>
                    <a:noFill/>
                  </a:tcPr>
                </a:tc>
                <a:extLst>
                  <a:ext uri="{0D108BD9-81ED-4DB2-BD59-A6C34878D82A}">
                    <a16:rowId xmlns:a16="http://schemas.microsoft.com/office/drawing/2014/main" val="814054916"/>
                  </a:ext>
                </a:extLst>
              </a:tr>
              <a:tr h="391562">
                <a:tc>
                  <a:txBody>
                    <a:bodyPr/>
                    <a:lstStyle/>
                    <a:p>
                      <a:r>
                        <a:rPr lang="en-US" sz="1800">
                          <a:solidFill>
                            <a:schemeClr val="tx1"/>
                          </a:solidFill>
                        </a:rPr>
                        <a:t>Roz Murphy</a:t>
                      </a:r>
                    </a:p>
                  </a:txBody>
                  <a:tcPr marL="88991" marR="88991" marT="44496" marB="44496" anchor="ctr">
                    <a:lnL>
                      <a:noFill/>
                    </a:lnL>
                    <a:lnR>
                      <a:noFill/>
                    </a:lnR>
                    <a:lnT>
                      <a:noFill/>
                    </a:lnT>
                    <a:lnB>
                      <a:noFill/>
                    </a:lnB>
                    <a:noFill/>
                  </a:tcPr>
                </a:tc>
                <a:tc>
                  <a:txBody>
                    <a:bodyPr/>
                    <a:lstStyle/>
                    <a:p>
                      <a:r>
                        <a:rPr lang="en-US" sz="1800">
                          <a:solidFill>
                            <a:schemeClr val="tx1"/>
                          </a:solidFill>
                        </a:rPr>
                        <a:t>Leader of Marketing</a:t>
                      </a:r>
                    </a:p>
                  </a:txBody>
                  <a:tcPr marL="88991" marR="88991" marT="44496" marB="44496" anchor="ctr">
                    <a:lnL>
                      <a:noFill/>
                    </a:lnL>
                    <a:lnR>
                      <a:noFill/>
                    </a:lnR>
                    <a:lnT>
                      <a:noFill/>
                    </a:lnT>
                    <a:lnB>
                      <a:noFill/>
                    </a:lnB>
                    <a:noFill/>
                  </a:tcPr>
                </a:tc>
                <a:tc>
                  <a:txBody>
                    <a:bodyPr/>
                    <a:lstStyle/>
                    <a:p>
                      <a:r>
                        <a:rPr lang="en-US" sz="1800">
                          <a:solidFill>
                            <a:schemeClr val="tx1"/>
                          </a:solidFill>
                        </a:rPr>
                        <a:t>560</a:t>
                      </a:r>
                    </a:p>
                  </a:txBody>
                  <a:tcPr marL="88991" marR="88991" marT="44496" marB="44496" anchor="ctr">
                    <a:lnL>
                      <a:noFill/>
                    </a:lnL>
                    <a:lnR>
                      <a:noFill/>
                    </a:lnR>
                    <a:lnT>
                      <a:noFill/>
                    </a:lnT>
                    <a:lnB>
                      <a:noFill/>
                    </a:lnB>
                    <a:noFill/>
                  </a:tcPr>
                </a:tc>
                <a:tc>
                  <a:txBody>
                    <a:bodyPr/>
                    <a:lstStyle/>
                    <a:p>
                      <a:r>
                        <a:rPr lang="en-US" sz="1800">
                          <a:solidFill>
                            <a:schemeClr val="tx1"/>
                          </a:solidFill>
                        </a:rPr>
                        <a:t>512</a:t>
                      </a:r>
                    </a:p>
                  </a:txBody>
                  <a:tcPr marL="88991" marR="88991" marT="44496" marB="44496" anchor="ctr">
                    <a:lnL>
                      <a:noFill/>
                    </a:lnL>
                    <a:lnR>
                      <a:noFill/>
                    </a:lnR>
                    <a:lnT>
                      <a:noFill/>
                    </a:lnT>
                    <a:lnB>
                      <a:noFill/>
                    </a:lnB>
                    <a:noFill/>
                  </a:tcPr>
                </a:tc>
                <a:tc>
                  <a:txBody>
                    <a:bodyPr/>
                    <a:lstStyle/>
                    <a:p>
                      <a:r>
                        <a:rPr lang="en-US" sz="1800">
                          <a:solidFill>
                            <a:schemeClr val="tx1"/>
                          </a:solidFill>
                        </a:rPr>
                        <a:t>540</a:t>
                      </a:r>
                    </a:p>
                  </a:txBody>
                  <a:tcPr marL="88991" marR="88991" marT="44496" marB="44496" anchor="ctr">
                    <a:lnL>
                      <a:noFill/>
                    </a:lnL>
                    <a:lnR>
                      <a:noFill/>
                    </a:lnR>
                    <a:lnT>
                      <a:noFill/>
                    </a:lnT>
                    <a:lnB>
                      <a:noFill/>
                    </a:lnB>
                    <a:noFill/>
                  </a:tcPr>
                </a:tc>
                <a:tc>
                  <a:txBody>
                    <a:bodyPr/>
                    <a:lstStyle/>
                    <a:p>
                      <a:r>
                        <a:rPr lang="en-US" sz="1800">
                          <a:solidFill>
                            <a:schemeClr val="tx1"/>
                          </a:solidFill>
                        </a:rPr>
                        <a:t>578</a:t>
                      </a:r>
                    </a:p>
                  </a:txBody>
                  <a:tcPr marL="88991" marR="88991" marT="44496" marB="44496" anchor="ctr">
                    <a:lnL>
                      <a:noFill/>
                    </a:lnL>
                    <a:lnR>
                      <a:noFill/>
                    </a:lnR>
                    <a:lnT>
                      <a:noFill/>
                    </a:lnT>
                    <a:lnB>
                      <a:noFill/>
                    </a:lnB>
                    <a:noFill/>
                  </a:tcPr>
                </a:tc>
                <a:tc>
                  <a:txBody>
                    <a:bodyPr/>
                    <a:lstStyle/>
                    <a:p>
                      <a:r>
                        <a:rPr lang="en-US" sz="1800">
                          <a:solidFill>
                            <a:schemeClr val="tx1"/>
                          </a:solidFill>
                        </a:rPr>
                        <a:t>2190</a:t>
                      </a:r>
                    </a:p>
                  </a:txBody>
                  <a:tcPr marL="88991" marR="88991" marT="44496" marB="44496" anchor="ctr">
                    <a:lnL>
                      <a:noFill/>
                    </a:lnL>
                    <a:lnR>
                      <a:noFill/>
                    </a:lnR>
                    <a:lnT>
                      <a:noFill/>
                    </a:lnT>
                    <a:lnB>
                      <a:noFill/>
                    </a:lnB>
                    <a:noFill/>
                  </a:tcPr>
                </a:tc>
                <a:extLst>
                  <a:ext uri="{0D108BD9-81ED-4DB2-BD59-A6C34878D82A}">
                    <a16:rowId xmlns:a16="http://schemas.microsoft.com/office/drawing/2014/main" val="1096176357"/>
                  </a:ext>
                </a:extLst>
              </a:tr>
              <a:tr h="391562">
                <a:tc>
                  <a:txBody>
                    <a:bodyPr/>
                    <a:lstStyle/>
                    <a:p>
                      <a:r>
                        <a:rPr lang="en-US" sz="1800">
                          <a:solidFill>
                            <a:schemeClr val="tx1"/>
                          </a:solidFill>
                        </a:rPr>
                        <a:t>John Johnson</a:t>
                      </a:r>
                    </a:p>
                  </a:txBody>
                  <a:tcPr marL="88991" marR="88991" marT="44496" marB="44496" anchor="ctr">
                    <a:lnL>
                      <a:noFill/>
                    </a:lnL>
                    <a:lnR>
                      <a:noFill/>
                    </a:lnR>
                    <a:lnT>
                      <a:noFill/>
                    </a:lnT>
                    <a:lnB>
                      <a:noFill/>
                    </a:lnB>
                    <a:noFill/>
                  </a:tcPr>
                </a:tc>
                <a:tc>
                  <a:txBody>
                    <a:bodyPr/>
                    <a:lstStyle/>
                    <a:p>
                      <a:r>
                        <a:rPr lang="en-US" sz="1800">
                          <a:solidFill>
                            <a:schemeClr val="tx1"/>
                          </a:solidFill>
                        </a:rPr>
                        <a:t>Production Worker</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502</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2002</a:t>
                      </a:r>
                    </a:p>
                  </a:txBody>
                  <a:tcPr marL="88991" marR="88991" marT="44496" marB="44496" anchor="ctr">
                    <a:lnL>
                      <a:noFill/>
                    </a:lnL>
                    <a:lnR>
                      <a:noFill/>
                    </a:lnR>
                    <a:lnT>
                      <a:noFill/>
                    </a:lnT>
                    <a:lnB>
                      <a:noFill/>
                    </a:lnB>
                    <a:noFill/>
                  </a:tcPr>
                </a:tc>
                <a:extLst>
                  <a:ext uri="{0D108BD9-81ED-4DB2-BD59-A6C34878D82A}">
                    <a16:rowId xmlns:a16="http://schemas.microsoft.com/office/drawing/2014/main" val="3646251139"/>
                  </a:ext>
                </a:extLst>
              </a:tr>
              <a:tr h="658536">
                <a:tc>
                  <a:txBody>
                    <a:bodyPr/>
                    <a:lstStyle/>
                    <a:p>
                      <a:r>
                        <a:rPr lang="en-US" sz="1800">
                          <a:solidFill>
                            <a:schemeClr val="tx1"/>
                          </a:solidFill>
                        </a:rPr>
                        <a:t>Janet Collins</a:t>
                      </a:r>
                    </a:p>
                  </a:txBody>
                  <a:tcPr marL="88991" marR="88991" marT="44496" marB="44496" anchor="ctr">
                    <a:lnL>
                      <a:noFill/>
                    </a:lnL>
                    <a:lnR>
                      <a:noFill/>
                    </a:lnR>
                    <a:lnT>
                      <a:noFill/>
                    </a:lnT>
                    <a:lnB>
                      <a:noFill/>
                    </a:lnB>
                    <a:noFill/>
                  </a:tcPr>
                </a:tc>
                <a:tc>
                  <a:txBody>
                    <a:bodyPr/>
                    <a:lstStyle/>
                    <a:p>
                      <a:r>
                        <a:rPr lang="en-US" sz="1800">
                          <a:solidFill>
                            <a:schemeClr val="tx1"/>
                          </a:solidFill>
                        </a:rPr>
                        <a:t>Leader of Finance/Payroll</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513</a:t>
                      </a:r>
                    </a:p>
                  </a:txBody>
                  <a:tcPr marL="88991" marR="88991" marT="44496" marB="44496" anchor="ctr">
                    <a:lnL>
                      <a:noFill/>
                    </a:lnL>
                    <a:lnR>
                      <a:noFill/>
                    </a:lnR>
                    <a:lnT>
                      <a:noFill/>
                    </a:lnT>
                    <a:lnB>
                      <a:noFill/>
                    </a:lnB>
                    <a:noFill/>
                  </a:tcPr>
                </a:tc>
                <a:tc>
                  <a:txBody>
                    <a:bodyPr/>
                    <a:lstStyle/>
                    <a:p>
                      <a:r>
                        <a:rPr lang="en-US" sz="1800">
                          <a:solidFill>
                            <a:schemeClr val="tx1"/>
                          </a:solidFill>
                        </a:rPr>
                        <a:t>495</a:t>
                      </a:r>
                    </a:p>
                  </a:txBody>
                  <a:tcPr marL="88991" marR="88991" marT="44496" marB="44496" anchor="ctr">
                    <a:lnL>
                      <a:noFill/>
                    </a:lnL>
                    <a:lnR>
                      <a:noFill/>
                    </a:lnR>
                    <a:lnT>
                      <a:noFill/>
                    </a:lnT>
                    <a:lnB>
                      <a:noFill/>
                    </a:lnB>
                    <a:noFill/>
                  </a:tcPr>
                </a:tc>
                <a:tc>
                  <a:txBody>
                    <a:bodyPr/>
                    <a:lstStyle/>
                    <a:p>
                      <a:r>
                        <a:rPr lang="en-US" sz="1800">
                          <a:solidFill>
                            <a:schemeClr val="tx1"/>
                          </a:solidFill>
                        </a:rPr>
                        <a:t>1988</a:t>
                      </a:r>
                    </a:p>
                  </a:txBody>
                  <a:tcPr marL="88991" marR="88991" marT="44496" marB="44496" anchor="ctr">
                    <a:lnL>
                      <a:noFill/>
                    </a:lnL>
                    <a:lnR>
                      <a:noFill/>
                    </a:lnR>
                    <a:lnT>
                      <a:noFill/>
                    </a:lnT>
                    <a:lnB>
                      <a:noFill/>
                    </a:lnB>
                    <a:noFill/>
                  </a:tcPr>
                </a:tc>
                <a:extLst>
                  <a:ext uri="{0D108BD9-81ED-4DB2-BD59-A6C34878D82A}">
                    <a16:rowId xmlns:a16="http://schemas.microsoft.com/office/drawing/2014/main" val="273331076"/>
                  </a:ext>
                </a:extLst>
              </a:tr>
              <a:tr h="658536">
                <a:tc>
                  <a:txBody>
                    <a:bodyPr/>
                    <a:lstStyle/>
                    <a:p>
                      <a:r>
                        <a:rPr lang="en-US" sz="1800">
                          <a:solidFill>
                            <a:schemeClr val="tx1"/>
                          </a:solidFill>
                        </a:rPr>
                        <a:t>Henry Doyle</a:t>
                      </a:r>
                    </a:p>
                  </a:txBody>
                  <a:tcPr marL="88991" marR="88991" marT="44496" marB="44496" anchor="ctr">
                    <a:lnL>
                      <a:noFill/>
                    </a:lnL>
                    <a:lnR>
                      <a:noFill/>
                    </a:lnR>
                    <a:lnT>
                      <a:noFill/>
                    </a:lnT>
                    <a:lnB>
                      <a:noFill/>
                    </a:lnB>
                    <a:noFill/>
                  </a:tcPr>
                </a:tc>
                <a:tc>
                  <a:txBody>
                    <a:bodyPr/>
                    <a:lstStyle/>
                    <a:p>
                      <a:r>
                        <a:rPr lang="en-US" sz="1800">
                          <a:solidFill>
                            <a:schemeClr val="tx1"/>
                          </a:solidFill>
                        </a:rPr>
                        <a:t>Production Line Manager</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1920</a:t>
                      </a:r>
                    </a:p>
                  </a:txBody>
                  <a:tcPr marL="88991" marR="88991" marT="44496" marB="44496" anchor="ctr">
                    <a:lnL>
                      <a:noFill/>
                    </a:lnL>
                    <a:lnR>
                      <a:noFill/>
                    </a:lnR>
                    <a:lnT>
                      <a:noFill/>
                    </a:lnT>
                    <a:lnB>
                      <a:noFill/>
                    </a:lnB>
                    <a:noFill/>
                  </a:tcPr>
                </a:tc>
                <a:extLst>
                  <a:ext uri="{0D108BD9-81ED-4DB2-BD59-A6C34878D82A}">
                    <a16:rowId xmlns:a16="http://schemas.microsoft.com/office/drawing/2014/main" val="122823486"/>
                  </a:ext>
                </a:extLst>
              </a:tr>
              <a:tr h="391562">
                <a:tc>
                  <a:txBody>
                    <a:bodyPr/>
                    <a:lstStyle/>
                    <a:p>
                      <a:r>
                        <a:rPr lang="en-US" sz="1800">
                          <a:solidFill>
                            <a:schemeClr val="tx1"/>
                          </a:solidFill>
                        </a:rPr>
                        <a:t>Maria Costanza</a:t>
                      </a:r>
                    </a:p>
                  </a:txBody>
                  <a:tcPr marL="88991" marR="88991" marT="44496" marB="44496" anchor="ctr">
                    <a:lnL>
                      <a:noFill/>
                    </a:lnL>
                    <a:lnR>
                      <a:noFill/>
                    </a:lnR>
                    <a:lnT>
                      <a:noFill/>
                    </a:lnT>
                    <a:lnB>
                      <a:noFill/>
                    </a:lnB>
                    <a:noFill/>
                  </a:tcPr>
                </a:tc>
                <a:tc>
                  <a:txBody>
                    <a:bodyPr/>
                    <a:lstStyle/>
                    <a:p>
                      <a:r>
                        <a:rPr lang="en-US" sz="1800">
                          <a:solidFill>
                            <a:schemeClr val="tx1"/>
                          </a:solidFill>
                        </a:rPr>
                        <a:t>Leader of Distribution</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1920</a:t>
                      </a:r>
                    </a:p>
                  </a:txBody>
                  <a:tcPr marL="88991" marR="88991" marT="44496" marB="44496" anchor="ctr">
                    <a:lnL>
                      <a:noFill/>
                    </a:lnL>
                    <a:lnR>
                      <a:noFill/>
                    </a:lnR>
                    <a:lnT>
                      <a:noFill/>
                    </a:lnT>
                    <a:lnB>
                      <a:noFill/>
                    </a:lnB>
                    <a:noFill/>
                  </a:tcPr>
                </a:tc>
                <a:extLst>
                  <a:ext uri="{0D108BD9-81ED-4DB2-BD59-A6C34878D82A}">
                    <a16:rowId xmlns:a16="http://schemas.microsoft.com/office/drawing/2014/main" val="159531864"/>
                  </a:ext>
                </a:extLst>
              </a:tr>
            </a:tbl>
          </a:graphicData>
        </a:graphic>
      </p:graphicFrame>
    </p:spTree>
    <p:extLst>
      <p:ext uri="{BB962C8B-B14F-4D97-AF65-F5344CB8AC3E}">
        <p14:creationId xmlns:p14="http://schemas.microsoft.com/office/powerpoint/2010/main" val="305408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61CC16-17FE-0648-0F43-EAF814B695E7}"/>
              </a:ext>
            </a:extLst>
          </p:cNvPr>
          <p:cNvSpPr>
            <a:spLocks noGrp="1"/>
          </p:cNvSpPr>
          <p:nvPr>
            <p:ph type="title"/>
          </p:nvPr>
        </p:nvSpPr>
        <p:spPr>
          <a:xfrm>
            <a:off x="838200" y="266219"/>
            <a:ext cx="10389243" cy="1424470"/>
          </a:xfrm>
        </p:spPr>
        <p:txBody>
          <a:bodyPr anchor="ctr">
            <a:normAutofit/>
          </a:bodyPr>
          <a:lstStyle/>
          <a:p>
            <a:r>
              <a:rPr lang="en-US" dirty="0"/>
              <a:t>Supplier Performance Report</a:t>
            </a:r>
          </a:p>
        </p:txBody>
      </p:sp>
      <p:sp>
        <p:nvSpPr>
          <p:cNvPr id="42" name="Content Placeholder 2">
            <a:extLst>
              <a:ext uri="{FF2B5EF4-FFF2-40B4-BE49-F238E27FC236}">
                <a16:creationId xmlns:a16="http://schemas.microsoft.com/office/drawing/2014/main" id="{50F133EA-C7BB-F62C-7A81-01DEC5008E50}"/>
              </a:ext>
            </a:extLst>
          </p:cNvPr>
          <p:cNvSpPr>
            <a:spLocks noGrp="1"/>
          </p:cNvSpPr>
          <p:nvPr>
            <p:ph sz="half" idx="1"/>
          </p:nvPr>
        </p:nvSpPr>
        <p:spPr>
          <a:xfrm>
            <a:off x="838200" y="1779325"/>
            <a:ext cx="3490732" cy="4297680"/>
          </a:xfrm>
        </p:spPr>
        <p:txBody>
          <a:bodyPr vert="horz" lIns="91440" tIns="274320" rIns="91440" bIns="45720" rtlCol="0" anchor="t">
            <a:normAutofit/>
          </a:bodyPr>
          <a:lstStyle/>
          <a:p>
            <a:r>
              <a:rPr lang="en-US" sz="3600">
                <a:ea typeface="+mn-lt"/>
                <a:cs typeface="+mn-lt"/>
              </a:rPr>
              <a:t>This report measures supplier reliability using average delivery gaps.</a:t>
            </a:r>
            <a:endParaRPr lang="en-US" sz="3600"/>
          </a:p>
          <a:p>
            <a:endParaRPr lang="en-US"/>
          </a:p>
          <a:p>
            <a:endParaRPr lang="en-US"/>
          </a:p>
        </p:txBody>
      </p:sp>
      <p:graphicFrame>
        <p:nvGraphicFramePr>
          <p:cNvPr id="43" name="Content Placeholder 2">
            <a:extLst>
              <a:ext uri="{FF2B5EF4-FFF2-40B4-BE49-F238E27FC236}">
                <a16:creationId xmlns:a16="http://schemas.microsoft.com/office/drawing/2014/main" id="{0BB4A242-284B-21BD-B4A0-E1E53188858F}"/>
              </a:ext>
            </a:extLst>
          </p:cNvPr>
          <p:cNvGraphicFramePr>
            <a:graphicFrameLocks noGrp="1"/>
          </p:cNvGraphicFramePr>
          <p:nvPr>
            <p:ph type="tbl" sz="quarter" idx="13"/>
            <p:extLst>
              <p:ext uri="{D42A27DB-BD31-4B8C-83A1-F6EECF244321}">
                <p14:modId xmlns:p14="http://schemas.microsoft.com/office/powerpoint/2010/main" val="1474415132"/>
              </p:ext>
            </p:extLst>
          </p:nvPr>
        </p:nvGraphicFramePr>
        <p:xfrm>
          <a:off x="4502552" y="1779325"/>
          <a:ext cx="6724891"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192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9"/>
            <a:ext cx="10389243" cy="1424470"/>
          </a:xfrm>
          <a:noFill/>
        </p:spPr>
        <p:txBody>
          <a:bodyPr anchor="ctr">
            <a:noAutofit/>
          </a:bodyPr>
          <a:lstStyle/>
          <a:p>
            <a:r>
              <a:rPr lang="en-US" dirty="0"/>
              <a:t>Assumptions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199" y="1779325"/>
            <a:ext cx="10569315" cy="4297680"/>
          </a:xfrm>
          <a:noFill/>
        </p:spPr>
        <p:txBody>
          <a:bodyPr vert="horz" lIns="91440" tIns="45720" rIns="91440" bIns="45720" rtlCol="0" anchor="t">
            <a:normAutofit/>
          </a:bodyPr>
          <a:lstStyle/>
          <a:p>
            <a:pPr marL="342900" indent="-342900">
              <a:buAutoNum type="arabicPeriod"/>
            </a:pPr>
            <a:r>
              <a:rPr lang="en-US" sz="2800">
                <a:ea typeface="+mn-lt"/>
                <a:cs typeface="+mn-lt"/>
              </a:rPr>
              <a:t>Sales data is recorded accurately and updated quarterly.</a:t>
            </a:r>
            <a:endParaRPr lang="en-US" sz="2800"/>
          </a:p>
          <a:p>
            <a:pPr marL="342900" indent="-342900">
              <a:buAutoNum type="arabicPeriod"/>
            </a:pPr>
            <a:r>
              <a:rPr lang="en-US" sz="2800">
                <a:ea typeface="+mn-lt"/>
                <a:cs typeface="+mn-lt"/>
              </a:rPr>
              <a:t>All employees are evaluated based on individual contributions.</a:t>
            </a:r>
            <a:endParaRPr lang="en-US" sz="2800"/>
          </a:p>
          <a:p>
            <a:pPr marL="342900" indent="-342900">
              <a:buAutoNum type="arabicPeriod"/>
            </a:pPr>
            <a:r>
              <a:rPr lang="en-US" sz="2800">
                <a:ea typeface="+mn-lt"/>
                <a:cs typeface="+mn-lt"/>
              </a:rPr>
              <a:t>Supplier delivery gaps are measured in days.</a:t>
            </a:r>
            <a:endParaRPr lang="en-US" sz="2800"/>
          </a:p>
          <a:p>
            <a:pPr marL="342900" indent="-342900">
              <a:buAutoNum type="arabicPeriod"/>
            </a:pPr>
            <a:r>
              <a:rPr lang="en-US" sz="2800">
                <a:ea typeface="+mn-lt"/>
                <a:cs typeface="+mn-lt"/>
              </a:rPr>
              <a:t>Wine sales goals are predefined for performance tracking.</a:t>
            </a:r>
            <a:endParaRPr lang="en-US" sz="2800"/>
          </a:p>
          <a:p>
            <a:pPr marL="342900" indent="-342900">
              <a:buAutoNum type="arabicPeriod"/>
            </a:pPr>
            <a:r>
              <a:rPr lang="en-US" sz="2800">
                <a:ea typeface="+mn-lt"/>
                <a:cs typeface="+mn-lt"/>
              </a:rPr>
              <a:t>Data integrity is maintained throughout the database.</a:t>
            </a:r>
            <a:endParaRPr lang="en-US" sz="2800"/>
          </a:p>
        </p:txBody>
      </p:sp>
    </p:spTree>
    <p:extLst>
      <p:ext uri="{BB962C8B-B14F-4D97-AF65-F5344CB8AC3E}">
        <p14:creationId xmlns:p14="http://schemas.microsoft.com/office/powerpoint/2010/main" val="195669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A969-8CE7-3834-BB6E-C7CBF20C38F0}"/>
              </a:ext>
            </a:extLst>
          </p:cNvPr>
          <p:cNvSpPr>
            <a:spLocks noGrp="1"/>
          </p:cNvSpPr>
          <p:nvPr>
            <p:ph type="ctrTitle"/>
          </p:nvPr>
        </p:nvSpPr>
        <p:spPr>
          <a:xfrm>
            <a:off x="918259" y="798653"/>
            <a:ext cx="5166167" cy="5289630"/>
          </a:xfrm>
        </p:spPr>
        <p:txBody>
          <a:bodyPr anchor="ctr">
            <a:normAutofit/>
          </a:bodyPr>
          <a:lstStyle/>
          <a:p>
            <a:r>
              <a:rPr lang="en-US" dirty="0"/>
              <a:t>Conclusion</a:t>
            </a:r>
          </a:p>
        </p:txBody>
      </p:sp>
      <p:sp>
        <p:nvSpPr>
          <p:cNvPr id="13" name="Picture Placeholder 2">
            <a:extLst>
              <a:ext uri="{FF2B5EF4-FFF2-40B4-BE49-F238E27FC236}">
                <a16:creationId xmlns:a16="http://schemas.microsoft.com/office/drawing/2014/main" id="{6B9D6C7E-420C-752D-4559-AEBBB22207E0}"/>
              </a:ext>
            </a:extLst>
          </p:cNvPr>
          <p:cNvSpPr>
            <a:spLocks noGrp="1"/>
          </p:cNvSpPr>
          <p:nvPr>
            <p:ph type="pic" sz="quarter" idx="13"/>
          </p:nvPr>
        </p:nvSpPr>
        <p:spPr>
          <a:xfrm>
            <a:off x="6084424" y="787077"/>
            <a:ext cx="5166167" cy="5289631"/>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Bacchus Winery case study is requesting a yearly snapshot of the business. This consists of monthly reports on suppliers, wine sales, and employee time. The purpose of these reports is to determine the state of the inventory, distribution, and employees. We worked together to develop examples for each </a:t>
            </a:r>
            <a:r>
              <a:rPr lang="en-US"/>
              <a:t>report, and </a:t>
            </a:r>
            <a:r>
              <a:rPr lang="en-US" dirty="0"/>
              <a:t>they meet the needs Stan and Davis requested.</a:t>
            </a:r>
          </a:p>
        </p:txBody>
      </p:sp>
    </p:spTree>
    <p:extLst>
      <p:ext uri="{BB962C8B-B14F-4D97-AF65-F5344CB8AC3E}">
        <p14:creationId xmlns:p14="http://schemas.microsoft.com/office/powerpoint/2010/main" val="141526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004321"/>
            <a:ext cx="3905250" cy="2743200"/>
          </a:xfrm>
          <a:noFill/>
        </p:spPr>
        <p:txBody>
          <a:bodyPr anchor="t">
            <a:normAutofit/>
          </a:bodyPr>
          <a:lstStyle/>
          <a:p>
            <a:r>
              <a:rPr lang="en-US" dirty="0"/>
              <a:t>Group Case Study 3</a:t>
            </a:r>
          </a:p>
          <a:p>
            <a:r>
              <a:rPr lang="en-US" dirty="0"/>
              <a:t>CSD-310</a:t>
            </a:r>
          </a:p>
          <a:p>
            <a:endParaRPr lang="en-US" dirty="0"/>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85000" lnSpcReduction="20000"/>
          </a:bodyPr>
          <a:lstStyle/>
          <a:p>
            <a:r>
              <a:rPr lang="en-US" dirty="0"/>
              <a:t>Introduction</a:t>
            </a:r>
          </a:p>
          <a:p>
            <a:r>
              <a:rPr lang="en-US" dirty="0"/>
              <a:t>Description of Case Study</a:t>
            </a:r>
          </a:p>
          <a:p>
            <a:r>
              <a:rPr lang="en-US" dirty="0"/>
              <a:t>Business Rules</a:t>
            </a:r>
          </a:p>
          <a:p>
            <a:r>
              <a:rPr lang="en-US" dirty="0"/>
              <a:t>Finalized ERD</a:t>
            </a:r>
          </a:p>
          <a:p>
            <a:r>
              <a:rPr lang="en-US" dirty="0"/>
              <a:t>Description of Reports</a:t>
            </a:r>
          </a:p>
          <a:p>
            <a:r>
              <a:rPr lang="en-US" dirty="0"/>
              <a:t>Example Reports</a:t>
            </a:r>
          </a:p>
          <a:p>
            <a:r>
              <a:rPr lang="en-US" dirty="0"/>
              <a:t>Assumptions</a:t>
            </a: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1092361" y="777240"/>
            <a:ext cx="10007278" cy="1283843"/>
          </a:xfrm>
        </p:spPr>
        <p:txBody>
          <a:bodyPr anchor="b">
            <a:normAutofit/>
          </a:bodyPr>
          <a:lstStyle/>
          <a:p>
            <a:r>
              <a:rPr lang="en-US" dirty="0"/>
              <a:t>Introduction</a:t>
            </a:r>
          </a:p>
        </p:txBody>
      </p:sp>
      <p:sp>
        <p:nvSpPr>
          <p:cNvPr id="15" name="Content Placeholder 3">
            <a:extLst>
              <a:ext uri="{FF2B5EF4-FFF2-40B4-BE49-F238E27FC236}">
                <a16:creationId xmlns:a16="http://schemas.microsoft.com/office/drawing/2014/main" id="{A2DC5E20-1375-6C0B-3E6C-652EEBA55089}"/>
              </a:ext>
            </a:extLst>
          </p:cNvPr>
          <p:cNvSpPr>
            <a:spLocks noGrp="1"/>
          </p:cNvSpPr>
          <p:nvPr>
            <p:ph sz="half" idx="13"/>
          </p:nvPr>
        </p:nvSpPr>
        <p:spPr>
          <a:xfrm>
            <a:off x="1110697" y="2261313"/>
            <a:ext cx="9634273" cy="3653350"/>
          </a:xfrm>
        </p:spPr>
        <p:txBody>
          <a:bodyPr vert="horz" lIns="91440" tIns="45720" rIns="91440" bIns="45720" rtlCol="0" anchor="t">
            <a:normAutofit/>
          </a:bodyPr>
          <a:lstStyle/>
          <a:p>
            <a:r>
              <a:rPr lang="en-US" sz="2400" dirty="0"/>
              <a:t>Our group agreed to take on the Bacchus Winery case study and collaborated using Discord. We carefully analyzed the case study and applied the information to create business rules and a list of assumptions. Each of us proposed an ERD and shared it in Discord until we finally composed our initial ERD. From there, we made our final ERD and each of us chose a report to create and write a script for it as well. We shared these as well and collaborated on PowerPoint to create this presentation to show our examples of the reports.</a:t>
            </a:r>
          </a:p>
        </p:txBody>
      </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53641"/>
            <a:ext cx="4466183" cy="1087150"/>
          </a:xfrm>
          <a:noFill/>
        </p:spPr>
        <p:txBody>
          <a:bodyPr>
            <a:noAutofit/>
          </a:bodyPr>
          <a:lstStyle/>
          <a:p>
            <a:r>
              <a:rPr lang="en-US" dirty="0"/>
              <a:t>Case Study Description</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2248481"/>
            <a:ext cx="4822023" cy="3618791"/>
          </a:xfrm>
        </p:spPr>
        <p:txBody>
          <a:bodyPr vert="horz" lIns="91440" tIns="45720" rIns="91440" bIns="45720" rtlCol="0" anchor="t">
            <a:noAutofit/>
          </a:bodyPr>
          <a:lstStyle/>
          <a:p>
            <a:r>
              <a:rPr lang="en-US">
                <a:ea typeface="+mn-lt"/>
                <a:cs typeface="+mn-lt"/>
              </a:rPr>
              <a:t>The Bacchus Winery case study aims to streamline wine sales, employee performance, and supplier management by designing an efficient database, developing insightful reports, and documenting key assumptions.</a:t>
            </a:r>
            <a:endParaRPr lang="en-US" dirty="0"/>
          </a:p>
        </p:txBody>
      </p:sp>
      <p:pic>
        <p:nvPicPr>
          <p:cNvPr id="13" name="Picture Placeholder 16" descr="A person and person looking at a tablet">
            <a:extLst>
              <a:ext uri="{FF2B5EF4-FFF2-40B4-BE49-F238E27FC236}">
                <a16:creationId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38FAE21-9646-D891-F9FF-2F733E5548D8}"/>
              </a:ext>
            </a:extLst>
          </p:cNvPr>
          <p:cNvSpPr>
            <a:spLocks noGrp="1"/>
          </p:cNvSpPr>
          <p:nvPr>
            <p:ph type="title"/>
          </p:nvPr>
        </p:nvSpPr>
        <p:spPr>
          <a:xfrm>
            <a:off x="323726" y="264873"/>
            <a:ext cx="3200400" cy="4580626"/>
          </a:xfrm>
        </p:spPr>
        <p:txBody>
          <a:bodyPr/>
          <a:lstStyle/>
          <a:p>
            <a:r>
              <a:rPr lang="en-US" dirty="0"/>
              <a:t>Business Rules</a:t>
            </a:r>
          </a:p>
        </p:txBody>
      </p:sp>
      <p:sp>
        <p:nvSpPr>
          <p:cNvPr id="6" name="Content Placeholder 5">
            <a:extLst>
              <a:ext uri="{FF2B5EF4-FFF2-40B4-BE49-F238E27FC236}">
                <a16:creationId xmlns:a16="http://schemas.microsoft.com/office/drawing/2014/main" id="{73A4E777-98E8-4820-8535-937DBF78F563}"/>
              </a:ext>
            </a:extLst>
          </p:cNvPr>
          <p:cNvSpPr>
            <a:spLocks noGrp="1"/>
          </p:cNvSpPr>
          <p:nvPr>
            <p:ph idx="1"/>
          </p:nvPr>
        </p:nvSpPr>
        <p:spPr>
          <a:xfrm>
            <a:off x="121607" y="1392953"/>
            <a:ext cx="3200400" cy="4580627"/>
          </a:xfrm>
        </p:spPr>
        <p:txBody>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Supply</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Each supplier provides specific items regularly (bottles, corks, labels, vats, tubing)</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delivery schedules including actual vs expected dates</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Orders should be placed and tracked online</a:t>
            </a:r>
          </a:p>
          <a:p>
            <a:endParaRPr lang="en-US" dirty="0"/>
          </a:p>
        </p:txBody>
      </p:sp>
      <p:sp>
        <p:nvSpPr>
          <p:cNvPr id="7" name="Content Placeholder 5">
            <a:extLst>
              <a:ext uri="{FF2B5EF4-FFF2-40B4-BE49-F238E27FC236}">
                <a16:creationId xmlns:a16="http://schemas.microsoft.com/office/drawing/2014/main" id="{D22D4F78-AE1F-258D-E5E9-D9EE2ABC0CB1}"/>
              </a:ext>
            </a:extLst>
          </p:cNvPr>
          <p:cNvSpPr txBox="1">
            <a:spLocks/>
          </p:cNvSpPr>
          <p:nvPr/>
        </p:nvSpPr>
        <p:spPr>
          <a:xfrm>
            <a:off x="3119888" y="1374145"/>
            <a:ext cx="3200400" cy="4580627"/>
          </a:xfrm>
          <a:prstGeom prst="rect">
            <a:avLst/>
          </a:prstGeom>
        </p:spPr>
        <p:txBody>
          <a:bodyPr vert="horz" lIns="91440" tIns="45720" rIns="91440" bIns="45720" rtlCol="0" anchor="t" anchorCtr="0">
            <a:normAutofit/>
          </a:bodyPr>
          <a:lstStyle>
            <a:lvl1pPr marL="0" indent="0" algn="l" defTabSz="914400" rtl="0" eaLnBrk="1" latinLnBrk="0" hangingPunct="1">
              <a:lnSpc>
                <a:spcPct val="150000"/>
              </a:lnSpc>
              <a:spcBef>
                <a:spcPts val="1000"/>
              </a:spcBef>
              <a:spcAft>
                <a:spcPts val="1200"/>
              </a:spcAft>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50000"/>
              </a:lnSpc>
              <a:spcBef>
                <a:spcPts val="1000"/>
              </a:spcBef>
              <a:spcAft>
                <a:spcPts val="12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1000"/>
              </a:spcBef>
              <a:spcAft>
                <a:spcPts val="12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50000"/>
              </a:lnSpc>
              <a:spcBef>
                <a:spcPts val="1000"/>
              </a:spcBef>
              <a:spcAft>
                <a:spcPts val="12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Distribution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Order and track shipments online</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sale statistics and compare to sale goals</a:t>
            </a:r>
          </a:p>
          <a:p>
            <a:endParaRPr lang="en-US" dirty="0"/>
          </a:p>
        </p:txBody>
      </p:sp>
      <p:sp>
        <p:nvSpPr>
          <p:cNvPr id="10" name="TextBox 9">
            <a:extLst>
              <a:ext uri="{FF2B5EF4-FFF2-40B4-BE49-F238E27FC236}">
                <a16:creationId xmlns:a16="http://schemas.microsoft.com/office/drawing/2014/main" id="{2988FB20-A96E-5B6E-7116-4F7A80875560}"/>
              </a:ext>
            </a:extLst>
          </p:cNvPr>
          <p:cNvSpPr txBox="1"/>
          <p:nvPr/>
        </p:nvSpPr>
        <p:spPr>
          <a:xfrm>
            <a:off x="6353768" y="1374145"/>
            <a:ext cx="2589551" cy="3444789"/>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Employees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employee work performance</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Roles to include finance, marketing, production, and distribution</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Provide monthly reports and compare to performance goals</a:t>
            </a:r>
          </a:p>
        </p:txBody>
      </p:sp>
      <p:sp>
        <p:nvSpPr>
          <p:cNvPr id="13" name="TextBox 12">
            <a:extLst>
              <a:ext uri="{FF2B5EF4-FFF2-40B4-BE49-F238E27FC236}">
                <a16:creationId xmlns:a16="http://schemas.microsoft.com/office/drawing/2014/main" id="{3B1D09F7-37EB-733C-2714-1F505AD74846}"/>
              </a:ext>
            </a:extLst>
          </p:cNvPr>
          <p:cNvSpPr txBox="1"/>
          <p:nvPr/>
        </p:nvSpPr>
        <p:spPr>
          <a:xfrm>
            <a:off x="8976799" y="1374145"/>
            <a:ext cx="3215201" cy="1666610"/>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Wines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Merlot, Cabernet, Chablis, and Chardonnay</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distribution &amp; sales for each wine type</a:t>
            </a:r>
          </a:p>
        </p:txBody>
      </p:sp>
    </p:spTree>
    <p:extLst>
      <p:ext uri="{BB962C8B-B14F-4D97-AF65-F5344CB8AC3E}">
        <p14:creationId xmlns:p14="http://schemas.microsoft.com/office/powerpoint/2010/main" val="308396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49F-33A2-1461-51EC-6960B5629ADE}"/>
              </a:ext>
            </a:extLst>
          </p:cNvPr>
          <p:cNvSpPr>
            <a:spLocks noGrp="1"/>
          </p:cNvSpPr>
          <p:nvPr>
            <p:ph type="title"/>
          </p:nvPr>
        </p:nvSpPr>
        <p:spPr>
          <a:xfrm>
            <a:off x="338716" y="277460"/>
            <a:ext cx="3200400" cy="1180404"/>
          </a:xfrm>
        </p:spPr>
        <p:txBody>
          <a:bodyPr/>
          <a:lstStyle/>
          <a:p>
            <a:r>
              <a:rPr lang="en-US" dirty="0"/>
              <a:t>Business Rules Continued</a:t>
            </a:r>
          </a:p>
        </p:txBody>
      </p:sp>
      <p:sp>
        <p:nvSpPr>
          <p:cNvPr id="4" name="Content Placeholder 5">
            <a:extLst>
              <a:ext uri="{FF2B5EF4-FFF2-40B4-BE49-F238E27FC236}">
                <a16:creationId xmlns:a16="http://schemas.microsoft.com/office/drawing/2014/main" id="{B739E16C-8D60-1F76-F58D-74CB6082B325}"/>
              </a:ext>
            </a:extLst>
          </p:cNvPr>
          <p:cNvSpPr>
            <a:spLocks noGrp="1"/>
          </p:cNvSpPr>
          <p:nvPr>
            <p:ph idx="1"/>
          </p:nvPr>
        </p:nvSpPr>
        <p:spPr>
          <a:xfrm>
            <a:off x="2152338" y="2474770"/>
            <a:ext cx="3200400" cy="2416992"/>
          </a:xfrm>
        </p:spPr>
        <p:txBody>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Inventory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by type, quantity, and age</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Flag to review items over 5 years old</a:t>
            </a:r>
          </a:p>
          <a:p>
            <a:endParaRPr lang="en-US" dirty="0"/>
          </a:p>
        </p:txBody>
      </p:sp>
      <p:sp>
        <p:nvSpPr>
          <p:cNvPr id="6" name="TextBox 5">
            <a:extLst>
              <a:ext uri="{FF2B5EF4-FFF2-40B4-BE49-F238E27FC236}">
                <a16:creationId xmlns:a16="http://schemas.microsoft.com/office/drawing/2014/main" id="{921BFAC6-D475-B90F-08AF-29CAB9C548B7}"/>
              </a:ext>
            </a:extLst>
          </p:cNvPr>
          <p:cNvSpPr txBox="1"/>
          <p:nvPr/>
        </p:nvSpPr>
        <p:spPr>
          <a:xfrm>
            <a:off x="5931108" y="2474770"/>
            <a:ext cx="3503951" cy="1962973"/>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Marketing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new offers and compare to sales</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Provide a monthly/quarterly review to determine effectiveness</a:t>
            </a:r>
          </a:p>
        </p:txBody>
      </p:sp>
    </p:spTree>
    <p:extLst>
      <p:ext uri="{BB962C8B-B14F-4D97-AF65-F5344CB8AC3E}">
        <p14:creationId xmlns:p14="http://schemas.microsoft.com/office/powerpoint/2010/main" val="142897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a:lstStyle/>
          <a:p>
            <a:r>
              <a:rPr lang="en-US" dirty="0"/>
              <a:t>Finalized ERD</a:t>
            </a:r>
          </a:p>
        </p:txBody>
      </p:sp>
      <p:pic>
        <p:nvPicPr>
          <p:cNvPr id="4" name="Content Placeholder 3">
            <a:extLst>
              <a:ext uri="{FF2B5EF4-FFF2-40B4-BE49-F238E27FC236}">
                <a16:creationId xmlns:a16="http://schemas.microsoft.com/office/drawing/2014/main" id="{EDB416F8-16FF-B3DB-2C66-DD68823CF1FE}"/>
              </a:ext>
            </a:extLst>
          </p:cNvPr>
          <p:cNvPicPr>
            <a:picLocks noGrp="1" noChangeAspect="1"/>
          </p:cNvPicPr>
          <p:nvPr>
            <p:ph sz="half" idx="14"/>
          </p:nvPr>
        </p:nvPicPr>
        <p:blipFill>
          <a:blip r:embed="rId2"/>
          <a:stretch>
            <a:fillRect/>
          </a:stretch>
        </p:blipFill>
        <p:spPr>
          <a:xfrm>
            <a:off x="2288907" y="2257425"/>
            <a:ext cx="6607770" cy="3599222"/>
          </a:xfrm>
          <a:noFill/>
        </p:spPr>
      </p:pic>
    </p:spTree>
    <p:extLst>
      <p:ext uri="{BB962C8B-B14F-4D97-AF65-F5344CB8AC3E}">
        <p14:creationId xmlns:p14="http://schemas.microsoft.com/office/powerpoint/2010/main" val="166746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416937" y="879674"/>
            <a:ext cx="5377406" cy="1500458"/>
          </a:xfrm>
        </p:spPr>
        <p:txBody>
          <a:bodyPr/>
          <a:lstStyle/>
          <a:p>
            <a:r>
              <a:rPr lang="en-US" dirty="0"/>
              <a:t>3 Reports:</a:t>
            </a:r>
          </a:p>
        </p:txBody>
      </p:sp>
      <p:sp>
        <p:nvSpPr>
          <p:cNvPr id="7" name="Text Placeholder 6">
            <a:extLst>
              <a:ext uri="{FF2B5EF4-FFF2-40B4-BE49-F238E27FC236}">
                <a16:creationId xmlns:a16="http://schemas.microsoft.com/office/drawing/2014/main" id="{7B45969B-1704-F63D-6589-8EFA988FBC3F}"/>
              </a:ext>
            </a:extLst>
          </p:cNvPr>
          <p:cNvSpPr>
            <a:spLocks noGrp="1"/>
          </p:cNvSpPr>
          <p:nvPr>
            <p:ph type="body" sz="quarter" idx="13"/>
          </p:nvPr>
        </p:nvSpPr>
        <p:spPr>
          <a:xfrm>
            <a:off x="1417638" y="2541731"/>
            <a:ext cx="4126635" cy="3268782"/>
          </a:xfrm>
        </p:spPr>
        <p:txBody>
          <a:bodyPr/>
          <a:lstStyle/>
          <a:p>
            <a:pPr marL="457200" indent="-457200">
              <a:buFontTx/>
              <a:buChar char="-"/>
            </a:pPr>
            <a:r>
              <a:rPr lang="en-US" dirty="0"/>
              <a:t>Wine Sales</a:t>
            </a:r>
          </a:p>
          <a:p>
            <a:pPr marL="457200" indent="-457200">
              <a:buFontTx/>
              <a:buChar char="-"/>
            </a:pPr>
            <a:r>
              <a:rPr lang="en-US" dirty="0"/>
              <a:t>Employee Performance</a:t>
            </a:r>
          </a:p>
          <a:p>
            <a:pPr marL="457200" indent="-457200">
              <a:buFontTx/>
              <a:buChar char="-"/>
            </a:pPr>
            <a:r>
              <a:rPr lang="en-US" dirty="0"/>
              <a:t>Supplier Performance</a:t>
            </a:r>
          </a:p>
        </p:txBody>
      </p:sp>
    </p:spTree>
    <p:extLst>
      <p:ext uri="{BB962C8B-B14F-4D97-AF65-F5344CB8AC3E}">
        <p14:creationId xmlns:p14="http://schemas.microsoft.com/office/powerpoint/2010/main" val="203226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9653286" cy="1158254"/>
          </a:xfrm>
          <a:noFill/>
        </p:spPr>
        <p:txBody>
          <a:bodyPr/>
          <a:lstStyle/>
          <a:p>
            <a:r>
              <a:rPr lang="en-US" dirty="0"/>
              <a:t>Wine Sales Report</a:t>
            </a:r>
          </a:p>
        </p:txBody>
      </p:sp>
      <p:graphicFrame>
        <p:nvGraphicFramePr>
          <p:cNvPr id="6" name="Content Placeholder 5">
            <a:extLst>
              <a:ext uri="{FF2B5EF4-FFF2-40B4-BE49-F238E27FC236}">
                <a16:creationId xmlns:a16="http://schemas.microsoft.com/office/drawing/2014/main" id="{6B783FA8-D9C9-EEC7-2934-30FA5828E5BD}"/>
              </a:ext>
            </a:extLst>
          </p:cNvPr>
          <p:cNvGraphicFramePr>
            <a:graphicFrameLocks noGrp="1"/>
          </p:cNvGraphicFramePr>
          <p:nvPr>
            <p:ph sz="half" idx="13"/>
            <p:extLst>
              <p:ext uri="{D42A27DB-BD31-4B8C-83A1-F6EECF244321}">
                <p14:modId xmlns:p14="http://schemas.microsoft.com/office/powerpoint/2010/main" val="256826434"/>
              </p:ext>
            </p:extLst>
          </p:nvPr>
        </p:nvGraphicFramePr>
        <p:xfrm>
          <a:off x="1394603" y="3867509"/>
          <a:ext cx="9724552" cy="1676409"/>
        </p:xfrm>
        <a:graphic>
          <a:graphicData uri="http://schemas.openxmlformats.org/drawingml/2006/table">
            <a:tbl>
              <a:tblPr bandRow="1">
                <a:tableStyleId>{912C8C85-51F0-491E-9774-3900AFEF0FD7}</a:tableStyleId>
              </a:tblPr>
              <a:tblGrid>
                <a:gridCol w="2431138">
                  <a:extLst>
                    <a:ext uri="{9D8B030D-6E8A-4147-A177-3AD203B41FA5}">
                      <a16:colId xmlns:a16="http://schemas.microsoft.com/office/drawing/2014/main" val="3277707135"/>
                    </a:ext>
                  </a:extLst>
                </a:gridCol>
                <a:gridCol w="2431138">
                  <a:extLst>
                    <a:ext uri="{9D8B030D-6E8A-4147-A177-3AD203B41FA5}">
                      <a16:colId xmlns:a16="http://schemas.microsoft.com/office/drawing/2014/main" val="2088102418"/>
                    </a:ext>
                  </a:extLst>
                </a:gridCol>
                <a:gridCol w="2431138">
                  <a:extLst>
                    <a:ext uri="{9D8B030D-6E8A-4147-A177-3AD203B41FA5}">
                      <a16:colId xmlns:a16="http://schemas.microsoft.com/office/drawing/2014/main" val="3448991052"/>
                    </a:ext>
                  </a:extLst>
                </a:gridCol>
                <a:gridCol w="2431138">
                  <a:extLst>
                    <a:ext uri="{9D8B030D-6E8A-4147-A177-3AD203B41FA5}">
                      <a16:colId xmlns:a16="http://schemas.microsoft.com/office/drawing/2014/main" val="2953243536"/>
                    </a:ext>
                  </a:extLst>
                </a:gridCol>
              </a:tblGrid>
              <a:tr h="705247">
                <a:tc>
                  <a:txBody>
                    <a:bodyPr/>
                    <a:lstStyle/>
                    <a:p>
                      <a:r>
                        <a:rPr lang="en-US" b="1"/>
                        <a:t>Wine Name</a:t>
                      </a:r>
                      <a:endParaRPr lang="en-US"/>
                    </a:p>
                  </a:txBody>
                  <a:tcPr anchor="ctr">
                    <a:lnL>
                      <a:noFill/>
                    </a:lnL>
                    <a:lnR>
                      <a:noFill/>
                    </a:lnR>
                    <a:lnT>
                      <a:noFill/>
                    </a:lnT>
                    <a:lnB>
                      <a:noFill/>
                    </a:lnB>
                    <a:noFill/>
                  </a:tcPr>
                </a:tc>
                <a:tc>
                  <a:txBody>
                    <a:bodyPr/>
                    <a:lstStyle/>
                    <a:p>
                      <a:r>
                        <a:rPr lang="en-US" b="1"/>
                        <a:t>Total Sales</a:t>
                      </a:r>
                      <a:endParaRPr lang="en-US"/>
                    </a:p>
                  </a:txBody>
                  <a:tcPr anchor="ctr">
                    <a:lnL>
                      <a:noFill/>
                    </a:lnL>
                    <a:lnR>
                      <a:noFill/>
                    </a:lnR>
                    <a:lnT>
                      <a:noFill/>
                    </a:lnT>
                    <a:lnB>
                      <a:noFill/>
                    </a:lnB>
                    <a:noFill/>
                  </a:tcPr>
                </a:tc>
                <a:tc>
                  <a:txBody>
                    <a:bodyPr/>
                    <a:lstStyle/>
                    <a:p>
                      <a:r>
                        <a:rPr lang="en-US" b="1"/>
                        <a:t>Sales Goal</a:t>
                      </a:r>
                      <a:endParaRPr lang="en-US"/>
                    </a:p>
                  </a:txBody>
                  <a:tcPr anchor="ctr">
                    <a:lnL>
                      <a:noFill/>
                    </a:lnL>
                    <a:lnR>
                      <a:noFill/>
                    </a:lnR>
                    <a:lnT>
                      <a:noFill/>
                    </a:lnT>
                    <a:lnB>
                      <a:noFill/>
                    </a:lnB>
                    <a:noFill/>
                  </a:tcPr>
                </a:tc>
                <a:tc>
                  <a:txBody>
                    <a:bodyPr/>
                    <a:lstStyle/>
                    <a:p>
                      <a:r>
                        <a:rPr lang="en-US" b="1"/>
                        <a:t>Goal Difference</a:t>
                      </a:r>
                      <a:endParaRPr lang="en-US"/>
                    </a:p>
                  </a:txBody>
                  <a:tcPr anchor="ctr">
                    <a:lnL>
                      <a:noFill/>
                    </a:lnL>
                    <a:lnR>
                      <a:noFill/>
                    </a:lnR>
                    <a:lnT>
                      <a:noFill/>
                    </a:lnT>
                    <a:lnB>
                      <a:noFill/>
                    </a:lnB>
                    <a:noFill/>
                  </a:tcPr>
                </a:tc>
                <a:extLst>
                  <a:ext uri="{0D108BD9-81ED-4DB2-BD59-A6C34878D82A}">
                    <a16:rowId xmlns:a16="http://schemas.microsoft.com/office/drawing/2014/main" val="4079375364"/>
                  </a:ext>
                </a:extLst>
              </a:tr>
              <a:tr h="485581">
                <a:tc>
                  <a:txBody>
                    <a:bodyPr/>
                    <a:lstStyle/>
                    <a:p>
                      <a:r>
                        <a:rPr lang="en-US"/>
                        <a:t>Red Wine</a:t>
                      </a:r>
                    </a:p>
                  </a:txBody>
                  <a:tcPr anchor="ctr">
                    <a:lnL>
                      <a:noFill/>
                    </a:lnL>
                    <a:lnR>
                      <a:noFill/>
                    </a:lnR>
                    <a:lnT>
                      <a:noFill/>
                    </a:lnT>
                    <a:lnB>
                      <a:noFill/>
                    </a:lnB>
                    <a:noFill/>
                  </a:tcPr>
                </a:tc>
                <a:tc>
                  <a:txBody>
                    <a:bodyPr/>
                    <a:lstStyle/>
                    <a:p>
                      <a:r>
                        <a:rPr lang="en-US"/>
                        <a:t>600.00</a:t>
                      </a:r>
                    </a:p>
                  </a:txBody>
                  <a:tcPr anchor="ctr">
                    <a:lnL>
                      <a:noFill/>
                    </a:lnL>
                    <a:lnR>
                      <a:noFill/>
                    </a:lnR>
                    <a:lnT>
                      <a:noFill/>
                    </a:lnT>
                    <a:lnB>
                      <a:noFill/>
                    </a:lnB>
                    <a:noFill/>
                  </a:tcPr>
                </a:tc>
                <a:tc>
                  <a:txBody>
                    <a:bodyPr/>
                    <a:lstStyle/>
                    <a:p>
                      <a:r>
                        <a:rPr lang="en-US"/>
                        <a:t>550.00</a:t>
                      </a:r>
                    </a:p>
                  </a:txBody>
                  <a:tcPr anchor="ctr">
                    <a:lnL>
                      <a:noFill/>
                    </a:lnL>
                    <a:lnR>
                      <a:noFill/>
                    </a:lnR>
                    <a:lnT>
                      <a:noFill/>
                    </a:lnT>
                    <a:lnB>
                      <a:noFill/>
                    </a:lnB>
                    <a:noFill/>
                  </a:tcPr>
                </a:tc>
                <a:tc>
                  <a:txBody>
                    <a:bodyPr/>
                    <a:lstStyle/>
                    <a:p>
                      <a:r>
                        <a:rPr lang="en-US"/>
                        <a:t>50.00</a:t>
                      </a:r>
                    </a:p>
                  </a:txBody>
                  <a:tcPr anchor="ctr">
                    <a:lnL>
                      <a:noFill/>
                    </a:lnL>
                    <a:lnR>
                      <a:noFill/>
                    </a:lnR>
                    <a:lnT>
                      <a:noFill/>
                    </a:lnT>
                    <a:lnB>
                      <a:noFill/>
                    </a:lnB>
                    <a:noFill/>
                  </a:tcPr>
                </a:tc>
                <a:extLst>
                  <a:ext uri="{0D108BD9-81ED-4DB2-BD59-A6C34878D82A}">
                    <a16:rowId xmlns:a16="http://schemas.microsoft.com/office/drawing/2014/main" val="1650667187"/>
                  </a:ext>
                </a:extLst>
              </a:tr>
              <a:tr h="485581">
                <a:tc>
                  <a:txBody>
                    <a:bodyPr/>
                    <a:lstStyle/>
                    <a:p>
                      <a:r>
                        <a:rPr lang="en-US"/>
                        <a:t>White Wine</a:t>
                      </a:r>
                    </a:p>
                  </a:txBody>
                  <a:tcPr anchor="ctr">
                    <a:lnL>
                      <a:noFill/>
                    </a:lnL>
                    <a:lnR>
                      <a:noFill/>
                    </a:lnR>
                    <a:lnT>
                      <a:noFill/>
                    </a:lnT>
                    <a:lnB>
                      <a:noFill/>
                    </a:lnB>
                    <a:noFill/>
                  </a:tcPr>
                </a:tc>
                <a:tc>
                  <a:txBody>
                    <a:bodyPr/>
                    <a:lstStyle/>
                    <a:p>
                      <a:r>
                        <a:rPr lang="en-US"/>
                        <a:t>500.00</a:t>
                      </a:r>
                    </a:p>
                  </a:txBody>
                  <a:tcPr anchor="ctr">
                    <a:lnL>
                      <a:noFill/>
                    </a:lnL>
                    <a:lnR>
                      <a:noFill/>
                    </a:lnR>
                    <a:lnT>
                      <a:noFill/>
                    </a:lnT>
                    <a:lnB>
                      <a:noFill/>
                    </a:lnB>
                    <a:noFill/>
                  </a:tcPr>
                </a:tc>
                <a:tc>
                  <a:txBody>
                    <a:bodyPr/>
                    <a:lstStyle/>
                    <a:p>
                      <a:r>
                        <a:rPr lang="en-US"/>
                        <a:t>450.00</a:t>
                      </a:r>
                    </a:p>
                  </a:txBody>
                  <a:tcPr anchor="ctr">
                    <a:lnL>
                      <a:noFill/>
                    </a:lnL>
                    <a:lnR>
                      <a:noFill/>
                    </a:lnR>
                    <a:lnT>
                      <a:noFill/>
                    </a:lnT>
                    <a:lnB>
                      <a:noFill/>
                    </a:lnB>
                    <a:noFill/>
                  </a:tcPr>
                </a:tc>
                <a:tc>
                  <a:txBody>
                    <a:bodyPr/>
                    <a:lstStyle/>
                    <a:p>
                      <a:r>
                        <a:rPr lang="en-US"/>
                        <a:t>50.00</a:t>
                      </a:r>
                    </a:p>
                  </a:txBody>
                  <a:tcPr anchor="ctr">
                    <a:lnL>
                      <a:noFill/>
                    </a:lnL>
                    <a:lnR>
                      <a:noFill/>
                    </a:lnR>
                    <a:lnT>
                      <a:noFill/>
                    </a:lnT>
                    <a:lnB>
                      <a:noFill/>
                    </a:lnB>
                    <a:noFill/>
                  </a:tcPr>
                </a:tc>
                <a:extLst>
                  <a:ext uri="{0D108BD9-81ED-4DB2-BD59-A6C34878D82A}">
                    <a16:rowId xmlns:a16="http://schemas.microsoft.com/office/drawing/2014/main" val="1481890119"/>
                  </a:ext>
                </a:extLst>
              </a:tr>
            </a:tbl>
          </a:graphicData>
        </a:graphic>
      </p:graphicFrame>
      <p:sp>
        <p:nvSpPr>
          <p:cNvPr id="8" name="TextBox 7">
            <a:extLst>
              <a:ext uri="{FF2B5EF4-FFF2-40B4-BE49-F238E27FC236}">
                <a16:creationId xmlns:a16="http://schemas.microsoft.com/office/drawing/2014/main" id="{5BB49B26-CE70-D315-2622-D33E745FDBED}"/>
              </a:ext>
            </a:extLst>
          </p:cNvPr>
          <p:cNvSpPr txBox="1"/>
          <p:nvPr/>
        </p:nvSpPr>
        <p:spPr>
          <a:xfrm>
            <a:off x="1071307" y="2347784"/>
            <a:ext cx="985120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This report tracks wine sales performance by comparing total sales against goals.</a:t>
            </a:r>
            <a:endParaRPr lang="en-US" sz="2400"/>
          </a:p>
          <a:p>
            <a:endParaRPr lang="en-US" sz="2400"/>
          </a:p>
          <a:p>
            <a:endParaRPr lang="en-US" sz="2400"/>
          </a:p>
        </p:txBody>
      </p:sp>
    </p:spTree>
    <p:extLst>
      <p:ext uri="{BB962C8B-B14F-4D97-AF65-F5344CB8AC3E}">
        <p14:creationId xmlns:p14="http://schemas.microsoft.com/office/powerpoint/2010/main" val="142059541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acaa3ca-f9f3-4489-ad9f-6155c2a2d7d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6D7D112D401D40935AB786F5423553" ma:contentTypeVersion="16" ma:contentTypeDescription="Create a new document." ma:contentTypeScope="" ma:versionID="c3bbf37567023f03b8d2195adf92fe1e">
  <xsd:schema xmlns:xsd="http://www.w3.org/2001/XMLSchema" xmlns:xs="http://www.w3.org/2001/XMLSchema" xmlns:p="http://schemas.microsoft.com/office/2006/metadata/properties" xmlns:ns3="4acaa3ca-f9f3-4489-ad9f-6155c2a2d7d4" xmlns:ns4="efd08082-cfec-41c1-8ad7-15000282988e" targetNamespace="http://schemas.microsoft.com/office/2006/metadata/properties" ma:root="true" ma:fieldsID="e961881998588ec4dbdac940973ebf2b" ns3:_="" ns4:_="">
    <xsd:import namespace="4acaa3ca-f9f3-4489-ad9f-6155c2a2d7d4"/>
    <xsd:import namespace="efd08082-cfec-41c1-8ad7-15000282988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_activity" minOccurs="0"/>
                <xsd:element ref="ns4:SharedWithUsers" minOccurs="0"/>
                <xsd:element ref="ns4:SharedWithDetails" minOccurs="0"/>
                <xsd:element ref="ns4:SharingHintHash"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aa3ca-f9f3-4489-ad9f-6155c2a2d7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_activity" ma:index="17" nillable="true" ma:displayName="_activity" ma:hidden="true" ma:internalName="_activity">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d08082-cfec-41c1-8ad7-1500028298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AA349358-775F-4CF9-9AE6-33A7901637EF}">
  <ds:schemaRefs>
    <ds:schemaRef ds:uri="http://purl.org/dc/dcmitype/"/>
    <ds:schemaRef ds:uri="http://schemas.microsoft.com/office/2006/metadata/properties"/>
    <ds:schemaRef ds:uri="http://www.w3.org/XML/1998/namespace"/>
    <ds:schemaRef ds:uri="http://schemas.microsoft.com/office/2006/documentManagement/types"/>
    <ds:schemaRef ds:uri="efd08082-cfec-41c1-8ad7-15000282988e"/>
    <ds:schemaRef ds:uri="http://purl.org/dc/elements/1.1/"/>
    <ds:schemaRef ds:uri="http://purl.org/dc/terms/"/>
    <ds:schemaRef ds:uri="4acaa3ca-f9f3-4489-ad9f-6155c2a2d7d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3371C1D-544E-402A-8E4F-D3AF140950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caa3ca-f9f3-4489-ad9f-6155c2a2d7d4"/>
    <ds:schemaRef ds:uri="efd08082-cfec-41c1-8ad7-1500028298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{F1EFD4EE-84B6-48A2-AC03-A8BEA4F142A0}tf10081922_win32</Template>
  <TotalTime>232</TotalTime>
  <Words>599</Words>
  <Application>Microsoft Office PowerPoint</Application>
  <PresentationFormat>Widescreen</PresentationFormat>
  <Paragraphs>133</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Case Study #3 - Bacchus Winery Solution</vt:lpstr>
      <vt:lpstr>Agenda</vt:lpstr>
      <vt:lpstr>Introduction</vt:lpstr>
      <vt:lpstr>Case Study Description</vt:lpstr>
      <vt:lpstr>Business Rules</vt:lpstr>
      <vt:lpstr>Business Rules Continued</vt:lpstr>
      <vt:lpstr>Finalized ERD</vt:lpstr>
      <vt:lpstr>3 Reports:</vt:lpstr>
      <vt:lpstr>Wine Sales Report</vt:lpstr>
      <vt:lpstr>Employee Performance Report</vt:lpstr>
      <vt:lpstr>Supplier Performance Report</vt:lpstr>
      <vt:lpstr>Assumptions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Hilliard</dc:creator>
  <cp:lastModifiedBy>Katie Hilliard</cp:lastModifiedBy>
  <cp:revision>5</cp:revision>
  <dcterms:created xsi:type="dcterms:W3CDTF">2024-12-15T17:51:05Z</dcterms:created>
  <dcterms:modified xsi:type="dcterms:W3CDTF">2024-12-22T20:19:47Z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0x0101000F6D7D112D401D40935AB786F5423553</vt:lpwstr>
  </property>
</Properties>
</file>